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6" r:id="rId1"/>
  </p:sldMasterIdLst>
  <p:notesMasterIdLst>
    <p:notesMasterId r:id="rId19"/>
  </p:notesMasterIdLst>
  <p:sldIdLst>
    <p:sldId id="577" r:id="rId2"/>
    <p:sldId id="285" r:id="rId3"/>
    <p:sldId id="374" r:id="rId4"/>
    <p:sldId id="286" r:id="rId5"/>
    <p:sldId id="371" r:id="rId6"/>
    <p:sldId id="505" r:id="rId7"/>
    <p:sldId id="404" r:id="rId8"/>
    <p:sldId id="408" r:id="rId9"/>
    <p:sldId id="409" r:id="rId10"/>
    <p:sldId id="375" r:id="rId11"/>
    <p:sldId id="372" r:id="rId12"/>
    <p:sldId id="507" r:id="rId13"/>
    <p:sldId id="406" r:id="rId14"/>
    <p:sldId id="407" r:id="rId15"/>
    <p:sldId id="287" r:id="rId16"/>
    <p:sldId id="506" r:id="rId17"/>
    <p:sldId id="578" r:id="rId18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3F"/>
    <a:srgbClr val="FF6699"/>
    <a:srgbClr val="ED7B83"/>
    <a:srgbClr val="FFE05D"/>
    <a:srgbClr val="FF00FF"/>
    <a:srgbClr val="7777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  <a:nwCell>
      <a:tcStyle>
        <a:tcBdr/>
      </a:tcStyle>
    </a:nw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  <a:nwCell>
      <a:tcStyle>
        <a:tcBdr/>
      </a:tcStyle>
    </a:nwCell>
  </a:tblStyle>
  <a:tblStyle styleId="{5C22544A-7EE6-4342-B048-85BDC9FD1C3A}" styleName="Medium Style 2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crgbClr r="0" g="0" b="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  <a:nwCell>
      <a:tcStyle>
        <a:tcBdr/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14" autoAdjust="0"/>
    <p:restoredTop sz="87831" autoAdjust="0"/>
  </p:normalViewPr>
  <p:slideViewPr>
    <p:cSldViewPr>
      <p:cViewPr varScale="1">
        <p:scale>
          <a:sx n="80" d="100"/>
          <a:sy n="80" d="100"/>
        </p:scale>
        <p:origin x="169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270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C238408C-6839-46EE-8131-EDA75C487F2E}" type="datetimeFigureOut">
              <a:rPr lang="en-US" smtClean="0"/>
              <a:pPr/>
              <a:t>4/19/2016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87D77045-401A-4D5E-BFE3-54C21A8A66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653DA-8BF4-4869-96FE-9BCF43372D46}" type="datetimeFigureOut">
              <a:rPr lang="en-US" smtClean="0"/>
              <a:pPr/>
              <a:t>4/19/2016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53DF-4216-466D-99A7-94400E6C2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9108-AC8D-4212-9283-60D9E99BF07A}" type="datetimeFigureOut">
              <a:rPr lang="en-US" smtClean="0"/>
              <a:pPr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D3D3-6235-4F4C-B439-DF277FB555A7}" type="datetimeFigureOut">
              <a:rPr lang="en-US" smtClean="0"/>
              <a:pPr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F1E3E-4B2F-4895-B65E-28B2E64F39F6}" type="datetimeFigureOut">
              <a:rPr lang="en-US" smtClean="0"/>
              <a:pPr/>
              <a:t>4/19/2016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85435-8225-4333-BFFA-0096413F0D76}" type="datetimeFigureOut">
              <a:rPr lang="en-US" smtClean="0"/>
              <a:pPr/>
              <a:t>4/19/2016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3C494-2A87-468C-A21B-CB14FB9ABB00}" type="datetimeFigureOut">
              <a:rPr lang="en-US" smtClean="0"/>
              <a:pPr/>
              <a:t>4/19/2016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0FA0-5B31-4864-A2BB-719EA5A679C6}" type="datetimeFigureOut">
              <a:rPr lang="en-US" smtClean="0"/>
              <a:pPr/>
              <a:t>4/19/2016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CC0C8-36B8-442A-833D-B6AACE86BB77}" type="datetimeFigureOut">
              <a:rPr lang="en-US" smtClean="0"/>
              <a:pPr/>
              <a:t>4/19/2016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0EC5-AC53-4169-941E-EDF10CD23748}" type="datetimeFigureOut">
              <a:rPr lang="en-US" smtClean="0"/>
              <a:pPr/>
              <a:t>4/19/2016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AD93096-5B34-4342-9326-69289CEAE4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16DF-213E-421B-92D3-C068DBB023D6}" type="datetimeFigureOut">
              <a:rPr lang="en-US" smtClean="0">
                <a:solidFill>
                  <a:schemeClr val="tx2"/>
                </a:solidFill>
              </a:rPr>
              <a:pPr/>
              <a:t>4/19/2016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l"/>
              <a:t>‹#›</a:t>
            </a:fld>
            <a:endParaRPr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16DF-213E-421B-92D3-C068DBB023D6}" type="datetimeFigureOut">
              <a:rPr lang="en-US" smtClean="0">
                <a:solidFill>
                  <a:schemeClr val="tx2"/>
                </a:solidFill>
              </a:rPr>
              <a:pPr/>
              <a:t>4/19/2016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l"/>
              <a:t>‹#›</a:t>
            </a:fld>
            <a:endParaRPr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D3816DF-213E-421B-92D3-C068DBB023D6}" type="datetimeFigureOut">
              <a:rPr lang="en-US" smtClean="0">
                <a:solidFill>
                  <a:schemeClr val="tx2"/>
                </a:solidFill>
              </a:rPr>
              <a:pPr/>
              <a:t>4/19/2016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/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l"/>
              <a:t>‹#›</a:t>
            </a:fld>
            <a:endParaRPr lang="en-US" sz="1200">
              <a:solidFill>
                <a:schemeClr val="tx2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428728" y="2357430"/>
            <a:ext cx="6715172" cy="392909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sz="8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Nazanin" pitchFamily="2" charset="-78"/>
              </a:rPr>
              <a:t>کلینیک و آزمایشگاه گیاهپزشکی</a:t>
            </a:r>
            <a:b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Nazanin" pitchFamily="2" charset="-78"/>
              </a:rPr>
            </a:br>
            <a: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Nazanin" pitchFamily="2" charset="-78"/>
              </a:rPr>
              <a:t/>
            </a:r>
            <a:b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Nazanin" pitchFamily="2" charset="-78"/>
              </a:rPr>
            </a:br>
            <a: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Nazanin" pitchFamily="2" charset="-78"/>
              </a:rPr>
              <a:t/>
            </a:r>
            <a:b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Nazanin" pitchFamily="2" charset="-78"/>
              </a:rPr>
            </a:br>
            <a:r>
              <a:rPr lang="fa-IR" sz="440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Nazanin" pitchFamily="2" charset="-78"/>
              </a:rPr>
              <a:t>پارسیان</a:t>
            </a:r>
            <a: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Nazanin" pitchFamily="2" charset="-78"/>
              </a:rPr>
              <a:t/>
            </a:r>
            <a:b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Nazanin" pitchFamily="2" charset="-78"/>
              </a:rPr>
            </a:br>
            <a: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Nazanin" pitchFamily="2" charset="-78"/>
              </a:rPr>
              <a:t/>
            </a:r>
            <a:b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Nazanin" pitchFamily="2" charset="-78"/>
              </a:rPr>
            </a:br>
            <a:r>
              <a:rPr lang="fa-IR" sz="28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Nazanin" pitchFamily="2" charset="-78"/>
              </a:rPr>
              <a:t>آدرس : شیراز ـ خیابان قصرالدشت ـ جنب منبع آب</a:t>
            </a:r>
            <a:br>
              <a:rPr lang="fa-IR" sz="28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Nazanin" pitchFamily="2" charset="-78"/>
              </a:rPr>
            </a:br>
            <a:r>
              <a:rPr lang="fa-IR" sz="28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Nazanin" pitchFamily="2" charset="-78"/>
              </a:rPr>
              <a:t>تلفن : 09171908474ـ 09177031053</a:t>
            </a:r>
            <a:r>
              <a:rPr sz="8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lang="fa-IR" sz="8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lang="fa-IR" sz="8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endParaRPr lang="en-US" sz="80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B Kamra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14282" y="2214554"/>
            <a:ext cx="8501122" cy="3643338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a-IR" sz="88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cs typeface="B Kamran" pitchFamily="2" charset="-78"/>
              </a:rPr>
              <a:t>آفات</a:t>
            </a:r>
            <a:r>
              <a:rPr lang="fa-IR" sz="72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cs typeface="B Kamran" pitchFamily="2" charset="-78"/>
              </a:rPr>
              <a:t> </a:t>
            </a:r>
            <a:br>
              <a:rPr lang="fa-IR" sz="72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cs typeface="B Kamran" pitchFamily="2" charset="-78"/>
              </a:rPr>
            </a:br>
            <a:r>
              <a:rPr lang="fa-IR" sz="32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cs typeface="B Kamran" pitchFamily="2" charset="-78"/>
              </a:rPr>
              <a:t/>
            </a:r>
            <a:br>
              <a:rPr lang="fa-IR" sz="32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cs typeface="B Kamran" pitchFamily="2" charset="-78"/>
              </a:rPr>
            </a:br>
            <a:r>
              <a:rPr lang="fa-IR" sz="72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cs typeface="B Kamran" pitchFamily="2" charset="-78"/>
              </a:rPr>
              <a:t>درختان ، درختچه ها و گیاهان زینتی</a:t>
            </a:r>
            <a:br>
              <a:rPr lang="fa-IR" sz="72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cs typeface="B Kamran" pitchFamily="2" charset="-78"/>
              </a:rPr>
            </a:br>
            <a:r>
              <a:rPr lang="fa-IR" sz="24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cs typeface="B Kamran" pitchFamily="2" charset="-78"/>
              </a:rPr>
              <a:t> </a:t>
            </a:r>
            <a:r>
              <a:rPr lang="fa-IR" sz="72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cs typeface="B Kamran" pitchFamily="2" charset="-78"/>
              </a:rPr>
              <a:t/>
            </a:r>
            <a:br>
              <a:rPr lang="fa-IR" sz="72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cs typeface="B Kamran" pitchFamily="2" charset="-78"/>
              </a:rPr>
            </a:br>
            <a:r>
              <a:rPr lang="fa-IR" sz="88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>فضای سبز</a:t>
            </a:r>
            <a:endParaRPr lang="en-US" sz="720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B Kamra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714355"/>
            <a:ext cx="7851648" cy="614364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fa-IR" sz="66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/>
            </a:r>
            <a:br>
              <a:rPr lang="fa-IR" sz="66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</a:br>
            <a:r>
              <a:rPr lang="en-US" sz="66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/>
            </a:r>
            <a:br>
              <a:rPr lang="en-US" sz="66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</a:br>
            <a:r>
              <a:rPr lang="en-US" sz="66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/>
            </a:r>
            <a:br>
              <a:rPr lang="en-US" sz="66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</a:br>
            <a:r>
              <a:rPr lang="en-US" sz="66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/>
            </a:r>
            <a:br>
              <a:rPr lang="en-US" sz="66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</a:br>
            <a:r>
              <a:rPr lang="fa-IR" sz="96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    </a:t>
            </a:r>
            <a:r>
              <a:rPr lang="en-US" sz="96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</a:t>
            </a:r>
            <a:r>
              <a:rPr lang="fa-IR" sz="96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          </a:t>
            </a:r>
            <a:r>
              <a:rPr lang="fa-IR" sz="72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اهداف آموزش</a:t>
            </a:r>
            <a:r>
              <a:rPr lang="fa-IR" sz="2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/>
            </a:r>
            <a:br>
              <a:rPr lang="fa-IR" sz="2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</a:br>
            <a:r>
              <a:rPr lang="fa-IR" sz="2800" dirty="0" smtClean="0">
                <a:ln w="11430"/>
                <a:solidFill>
                  <a:srgbClr val="FF66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                                                  </a:t>
            </a:r>
            <a:r>
              <a:rPr lang="fa-IR" sz="44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معرفی آفات </a:t>
            </a:r>
            <a:r>
              <a:rPr lang="fa-IR" sz="360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/>
            </a:r>
            <a:br>
              <a:rPr lang="fa-IR" sz="360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</a:br>
            <a:r>
              <a:rPr lang="fa-IR" sz="720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  برگخوار، پوستخوار، چوبخوار</a:t>
            </a:r>
            <a:br>
              <a:rPr lang="fa-IR" sz="720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</a:br>
            <a:r>
              <a:rPr lang="fa-IR" sz="720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          طوقه و ریشه خوار</a:t>
            </a:r>
            <a:r>
              <a:rPr lang="fa-IR" sz="440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/>
            </a:r>
            <a:br>
              <a:rPr lang="fa-IR" sz="440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</a:br>
            <a:r>
              <a:rPr lang="fa-IR" sz="160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     </a:t>
            </a:r>
            <a:r>
              <a:rPr lang="fa-IR" sz="360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/>
            </a:r>
            <a:br>
              <a:rPr lang="fa-IR" sz="360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</a:br>
            <a: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               نحوه خسارت، طرز زندگی و مدیریت تلفیقی آنها</a:t>
            </a:r>
            <a:r>
              <a:rPr lang="fa-IR" sz="54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/>
            </a:r>
            <a:br>
              <a:rPr lang="fa-IR" sz="54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</a:br>
            <a:endParaRPr lang="fa-IR" sz="54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57252" y="1643050"/>
            <a:ext cx="7772400" cy="3357586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lang="fa-IR" sz="9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>آفات برگخوار</a:t>
            </a:r>
            <a:r>
              <a:rPr lang="fa-IR" sz="8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lang="fa-IR" sz="8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endParaRPr lang="en-US" sz="80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B Kamra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57252" y="714380"/>
            <a:ext cx="7772400" cy="6215082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lang="fa-IR" sz="89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>پروانه مینوز مرکبات</a:t>
            </a:r>
            <a: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4800" i="1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Phyllocnistis citrella</a:t>
            </a:r>
            <a:r>
              <a:rPr sz="240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360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(Phyllocnistidae, Lep.)</a:t>
            </a:r>
            <a:r>
              <a:rPr sz="36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/>
            </a:r>
            <a:br>
              <a:rPr sz="36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</a:br>
            <a:r>
              <a:rPr sz="36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/>
            </a:r>
            <a:br>
              <a:rPr sz="36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</a:br>
            <a: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lang="fa-IR" sz="44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</a:t>
            </a:r>
            <a:r>
              <a:rPr lang="fa-IR" sz="40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مناطق انتشار      میزبان      طرز خسارت  </a:t>
            </a:r>
            <a: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2400" i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i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endParaRPr lang="en-US" sz="36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B Kamra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57252" y="1643050"/>
            <a:ext cx="7772400" cy="3357586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>طرز خسارت: اين حشره اختصاصا روي درختان مركبات وجود دارد.لارو اين حشره به صورت دالان‌هايي در برگ تغذيه مي‌كند و سرانجام باعث مرگ برگ‌ها مي‌گردد.</a:t>
            </a:r>
            <a:b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>زيست شناسي: پروانه ماده در سطح زيرين برگ‌ها و در كنار رگبرگ‌ها تك تك تخم گذاري مي‌كند. لاروهاي جوان پس از خروج از تخم وارد برگ شده و دالان‌هاي باريك ودراز و پر پيچ و خمي بر روي برگ به وجود مي‌آورند.</a:t>
            </a:r>
            <a:endParaRPr lang="en-US" sz="360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B Kamra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000240"/>
            <a:ext cx="4714908" cy="36969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222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4" y="2143116"/>
            <a:ext cx="3714776" cy="3500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000240"/>
            <a:ext cx="4214842" cy="335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22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000240"/>
            <a:ext cx="4214842" cy="335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itrus_laef_miner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670" y="3867912"/>
            <a:ext cx="4857784" cy="27757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Phyllocnistis%20citrella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357158" y="1214422"/>
            <a:ext cx="4143404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phyllocnistis-citrella-0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438" y="1214422"/>
            <a:ext cx="4143404" cy="2500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1285860"/>
            <a:ext cx="7851648" cy="3286148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72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/>
            </a:r>
            <a:br>
              <a:rPr lang="en-US" sz="72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</a:br>
            <a:r>
              <a:rPr lang="fa-IR" sz="72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         کنترل مینوز مرکبات</a:t>
            </a:r>
            <a:br>
              <a:rPr lang="fa-IR" sz="72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</a:br>
            <a:r>
              <a:rPr lang="fa-IR" sz="530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/>
            </a:r>
            <a:br>
              <a:rPr lang="fa-IR" sz="530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</a:br>
            <a:r>
              <a:rPr lang="fa-IR" sz="530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- کنترل شیمیایی</a:t>
            </a:r>
            <a:r>
              <a:rPr lang="fa-IR" sz="6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/>
            </a:r>
            <a:br>
              <a:rPr lang="fa-IR" sz="6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</a:br>
            <a:endParaRPr lang="fa-IR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72" y="4071942"/>
            <a:ext cx="7854696" cy="2143140"/>
          </a:xfrm>
        </p:spPr>
        <p:txBody>
          <a:bodyPr>
            <a:noAutofit/>
          </a:bodyPr>
          <a:lstStyle/>
          <a:p>
            <a:pPr algn="l"/>
            <a:r>
              <a:rPr lang="fa-IR" sz="24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 </a:t>
            </a:r>
            <a:r>
              <a:rPr lang="en-US" sz="24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- </a:t>
            </a:r>
            <a:r>
              <a:rPr lang="en-US" sz="2400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Imidaclopride</a:t>
            </a:r>
            <a:r>
              <a:rPr lang="en-US" sz="24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(</a:t>
            </a:r>
            <a:r>
              <a:rPr lang="en-US" sz="2400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Confidor</a:t>
            </a:r>
            <a:r>
              <a:rPr lang="en-US" sz="24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) Sc 35%     350 ml/1000</a:t>
            </a:r>
            <a:br>
              <a:rPr lang="en-US" sz="24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</a:br>
            <a:r>
              <a:rPr lang="en-US" sz="24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- </a:t>
            </a:r>
            <a:r>
              <a:rPr lang="en-US" sz="2400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Acetamiprid</a:t>
            </a:r>
            <a:r>
              <a:rPr lang="en-US" sz="24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Sp 20%     500 </a:t>
            </a:r>
            <a:r>
              <a:rPr lang="en-US" sz="2400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gr</a:t>
            </a:r>
            <a:r>
              <a:rPr lang="en-US" sz="24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/1000</a:t>
            </a:r>
            <a:br>
              <a:rPr lang="en-US" sz="24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</a:br>
            <a:r>
              <a:rPr lang="en-US" sz="24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- </a:t>
            </a:r>
            <a:r>
              <a:rPr lang="en-US" sz="2400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Cypermethrin</a:t>
            </a:r>
            <a:r>
              <a:rPr lang="en-US" sz="24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</a:t>
            </a:r>
            <a:r>
              <a:rPr lang="en-US" sz="2400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Ec</a:t>
            </a:r>
            <a:r>
              <a:rPr lang="en-US" sz="240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40%     1 lit/1000 </a:t>
            </a:r>
            <a:endParaRPr lang="fa-IR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42910" y="642918"/>
            <a:ext cx="7772400" cy="6215082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lang="fa-IR" sz="89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>پروانه برگخوار مرکبات</a:t>
            </a:r>
            <a: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4800" i="1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Papilio demoleus</a:t>
            </a:r>
            <a:r>
              <a:rPr sz="240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360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(Papilionidae, Lep.)</a:t>
            </a:r>
            <a:r>
              <a:rPr sz="36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/>
            </a:r>
            <a:br>
              <a:rPr sz="36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</a:br>
            <a: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lang="fa-IR" sz="44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</a:t>
            </a:r>
            <a:r>
              <a:rPr lang="fa-IR" sz="40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مناطق انتشار      میزبان      طرز خسارت  </a:t>
            </a:r>
            <a: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2400" i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i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endParaRPr lang="en-US" sz="36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B Kamra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714348" y="1357298"/>
            <a:ext cx="7786742" cy="392909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fa-IR" sz="3600" dirty="0" smtClean="0">
                <a:solidFill>
                  <a:srgbClr val="FFC000"/>
                </a:solidFill>
              </a:rPr>
              <a:t>طرز خسارت: اين حشره اختصاصا به درختان مركبات حمله مي‌كند و لاروهاي آن از سرشاخه‌ها و برگ‌هاي جوان تغذيه مي كند.</a:t>
            </a:r>
            <a:br>
              <a:rPr lang="fa-IR" sz="3600" dirty="0" smtClean="0">
                <a:solidFill>
                  <a:srgbClr val="FFC000"/>
                </a:solidFill>
              </a:rPr>
            </a:br>
            <a:r>
              <a:rPr lang="fa-IR" sz="3600" dirty="0" smtClean="0">
                <a:solidFill>
                  <a:srgbClr val="FFC000"/>
                </a:solidFill>
              </a:rPr>
              <a:t> </a:t>
            </a:r>
            <a:br>
              <a:rPr lang="fa-IR" sz="3600" dirty="0" smtClean="0">
                <a:solidFill>
                  <a:srgbClr val="FFC000"/>
                </a:solidFill>
              </a:rPr>
            </a:br>
            <a:r>
              <a:rPr lang="fa-IR" sz="3600" dirty="0" smtClean="0">
                <a:solidFill>
                  <a:srgbClr val="FFC000"/>
                </a:solidFill>
              </a:rPr>
              <a:t>‌زيست شناسي: زمستان‌گذراني به صورت شفيره و تخم گذاري در سطح برگ‌‌ها به طور تك تك و گاهي دوتايي مي‌باشد.</a:t>
            </a:r>
            <a:br>
              <a:rPr lang="fa-IR" sz="3600" dirty="0" smtClean="0">
                <a:solidFill>
                  <a:srgbClr val="FFC000"/>
                </a:solidFill>
              </a:rPr>
            </a:br>
            <a:r>
              <a:rPr lang="fa-IR" sz="3600" dirty="0" smtClean="0">
                <a:solidFill>
                  <a:srgbClr val="FFC000"/>
                </a:solidFill>
              </a:rPr>
              <a:t> لاروها ازتمام برگ </a:t>
            </a:r>
            <a:r>
              <a:rPr lang="fa-IR" sz="4000" dirty="0" smtClean="0">
                <a:solidFill>
                  <a:srgbClr val="FFC000"/>
                </a:solidFill>
              </a:rPr>
              <a:t>به جز رگبرگ مياني تغذيه مي‌كنند.اين آفت 5-4 نسل در سال دارد. ‌</a:t>
            </a:r>
            <a:r>
              <a:rPr sz="3600" smtClean="0">
                <a:solidFill>
                  <a:srgbClr val="FFC000"/>
                </a:solidFill>
              </a:rPr>
              <a:t/>
            </a:r>
            <a:br>
              <a:rPr sz="3600" smtClean="0">
                <a:solidFill>
                  <a:srgbClr val="FFC000"/>
                </a:solidFill>
              </a:rPr>
            </a:br>
            <a:endParaRPr lang="en-US" sz="36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B Kamra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ime_Butterfly_(Papilio_demoleus)_at_Samsing,_Duars,_West_Bengal_W_IMG_63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9" y="1071546"/>
            <a:ext cx="8501122" cy="5500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apilio_demoleus_cat_se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214422"/>
            <a:ext cx="4572032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Vv_lime_early_insta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853" y="3500438"/>
            <a:ext cx="4571989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57252" y="714380"/>
            <a:ext cx="7772400" cy="6215082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80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lang="fa-IR" sz="89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>پروانه برگخوار صنوبر</a:t>
            </a:r>
            <a: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4800" i="1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Amorpha populi </a:t>
            </a:r>
            <a:r>
              <a:rPr sz="240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360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(Sphingidae, Lep.)</a:t>
            </a:r>
            <a:r>
              <a:rPr sz="36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/>
            </a:r>
            <a:br>
              <a:rPr sz="36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</a:br>
            <a: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lang="fa-IR" sz="44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 </a:t>
            </a:r>
            <a:r>
              <a:rPr lang="fa-IR" sz="40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Kamran" pitchFamily="2" charset="-78"/>
              </a:rPr>
              <a:t>مناطق انتشار      میزبان      طرز خسارت  </a:t>
            </a:r>
            <a: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2400" i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i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sz="240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endParaRPr lang="en-US" sz="36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B Kamra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57252" y="1643050"/>
            <a:ext cx="7772400" cy="335758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/>
            </a:r>
            <a:b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>طرز خسارت: لاروها برگ درخت ميزبان را مورد تغذيه قرار مي‌دهند.</a:t>
            </a:r>
            <a:b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</a:br>
            <a:r>
              <a:rPr lang="fa-IR" sz="360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B Kamran" pitchFamily="2" charset="-78"/>
              </a:rPr>
              <a:t>                                                                                                                       زيست شناسي: حشره ماده تخم‌هاي سبز و براق خود را به صورت منفرد و يا گروه‌هاي چندتايي روي برگ درختان ميزبان قرار مي‌دهد. آفت زمستان را به صورت شفيره در خاك به سر مي‌برد. اين آفت يك نسل در سال دارد                 </a:t>
            </a:r>
            <a:endParaRPr lang="en-US" sz="360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B Kamra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برای دریافت نسخه کامل فایل به واحد گیاهپزشکی سازمان مراجعه فرمائید.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6748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88</Words>
  <Application>Microsoft Office PowerPoint</Application>
  <PresentationFormat>On-screen Show (4:3)</PresentationFormat>
  <Paragraphs>27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B Kamran</vt:lpstr>
      <vt:lpstr>B Nazanin</vt:lpstr>
      <vt:lpstr>Calibri</vt:lpstr>
      <vt:lpstr>Constantia</vt:lpstr>
      <vt:lpstr>Majalla UI</vt:lpstr>
      <vt:lpstr>Tahoma</vt:lpstr>
      <vt:lpstr>Traditional Arabic</vt:lpstr>
      <vt:lpstr>Wingdings 2</vt:lpstr>
      <vt:lpstr>Flow</vt:lpstr>
      <vt:lpstr> کلینیک و آزمایشگاه گیاهپزشکی   پارسیان  آدرس : شیراز ـ خیابان قصرالدشت ـ جنب منبع آب تلفن : 09171908474ـ 09177031053  </vt:lpstr>
      <vt:lpstr>آفات   درختان ، درختچه ها و گیاهان زینتی   فضای سبز</vt:lpstr>
      <vt:lpstr>                     اهداف آموزش                                                    معرفی آفات     برگخوار، پوستخوار، چوبخوار            طوقه و ریشه خوار                        نحوه خسارت، طرز زندگی و مدیریت تلفیقی آنها </vt:lpstr>
      <vt:lpstr>   آفات برگخوار </vt:lpstr>
      <vt:lpstr>       پروانه مینوز مرکبات   Phyllocnistis citrella  (Phyllocnistidae, Lep.)     مناطق انتشار      میزبان      طرز خسارت     </vt:lpstr>
      <vt:lpstr>طرز خسارت: اين حشره اختصاصا روي درختان مركبات وجود دارد.لارو اين حشره به صورت دالان‌هايي در برگ تغذيه مي‌كند و سرانجام باعث مرگ برگ‌ها مي‌گردد. زيست شناسي: پروانه ماده در سطح زيرين برگ‌ها و در كنار رگبرگ‌ها تك تك تخم گذاري مي‌كند. لاروهاي جوان پس از خروج از تخم وارد برگ شده و دالان‌هاي باريك ودراز و پر پيچ و خمي بر روي برگ به وجود مي‌آورند.</vt:lpstr>
      <vt:lpstr>PowerPoint Presentation</vt:lpstr>
      <vt:lpstr>PowerPoint Presentation</vt:lpstr>
      <vt:lpstr>PowerPoint Presentation</vt:lpstr>
      <vt:lpstr>           کنترل مینوز مرکبات  - کنترل شیمیایی </vt:lpstr>
      <vt:lpstr>       پروانه برگخوار مرکبات   Papilio demoleus  (Papilionidae, Lep.)     مناطق انتشار      میزبان      طرز خسارت     </vt:lpstr>
      <vt:lpstr>طرز خسارت: اين حشره اختصاصا به درختان مركبات حمله مي‌كند و لاروهاي آن از سرشاخه‌ها و برگ‌هاي جوان تغذيه مي كند.   ‌زيست شناسي: زمستان‌گذراني به صورت شفيره و تخم گذاري در سطح برگ‌‌ها به طور تك تك و گاهي دوتايي مي‌باشد.  لاروها ازتمام برگ به جز رگبرگ مياني تغذيه مي‌كنند.اين آفت 5-4 نسل در سال دارد. ‌ </vt:lpstr>
      <vt:lpstr>PowerPoint Presentation</vt:lpstr>
      <vt:lpstr>PowerPoint Presentation</vt:lpstr>
      <vt:lpstr>       پروانه برگخوار صنوبر   Amorpha populi   (Sphingidae, Lep.)     مناطق انتشار      میزبان      طرز خسارت     </vt:lpstr>
      <vt:lpstr>          طرز خسارت: لاروها برگ درخت ميزبان را مورد تغذيه قرار مي‌دهند.                                                                                                                        زيست شناسي: حشره ماده تخم‌هاي سبز و براق خود را به صورت منفرد و يا گروه‌هاي چندتايي روي برگ درختان ميزبان قرار مي‌دهد. آفت زمستان را به صورت شفيره در خاك به سر مي‌برد. اين آفت يك نسل در سال دارد                 </vt:lpstr>
      <vt:lpstr>برای دریافت نسخه کامل فایل به واحد گیاهپزشکی سازمان مراجعه فرمائید.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2010-09-23T19:48:22Z</dcterms:created>
  <dcterms:modified xsi:type="dcterms:W3CDTF">2016-04-19T06:36:17Z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