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9"/>
  </p:notesMasterIdLst>
  <p:sldIdLst>
    <p:sldId id="313" r:id="rId2"/>
    <p:sldId id="256" r:id="rId3"/>
    <p:sldId id="257" r:id="rId4"/>
    <p:sldId id="258" r:id="rId5"/>
    <p:sldId id="259" r:id="rId6"/>
    <p:sldId id="261" r:id="rId7"/>
    <p:sldId id="263" r:id="rId8"/>
    <p:sldId id="264" r:id="rId9"/>
    <p:sldId id="265" r:id="rId10"/>
    <p:sldId id="296" r:id="rId11"/>
    <p:sldId id="314" r:id="rId12"/>
    <p:sldId id="310" r:id="rId13"/>
    <p:sldId id="311" r:id="rId14"/>
    <p:sldId id="318" r:id="rId15"/>
    <p:sldId id="316" r:id="rId16"/>
    <p:sldId id="317" r:id="rId17"/>
    <p:sldId id="31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  <a:srgbClr val="CC00FF"/>
    <a:srgbClr val="FF6600"/>
    <a:srgbClr val="FF99CC"/>
    <a:srgbClr val="FF6699"/>
    <a:srgbClr val="004620"/>
    <a:srgbClr val="002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99104" autoAdjust="0"/>
  </p:normalViewPr>
  <p:slideViewPr>
    <p:cSldViewPr>
      <p:cViewPr varScale="1">
        <p:scale>
          <a:sx n="91" d="100"/>
          <a:sy n="91" d="100"/>
        </p:scale>
        <p:origin x="133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7DB465-CBE5-4144-ABE5-171402BB8E2C}" type="datetimeFigureOut">
              <a:rPr lang="en-US" smtClean="0"/>
              <a:pPr/>
              <a:t>4/19/2016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42F542-0D5B-4740-9B0C-41DE93B8FFA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2F542-0D5B-4740-9B0C-41DE93B8FFA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1FDD-DC53-4BF9-8DB9-C6A9B1690E84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5BC1-8B27-4B6A-972B-2C84102EBF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1FDD-DC53-4BF9-8DB9-C6A9B1690E84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5BC1-8B27-4B6A-972B-2C84102EBF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1FDD-DC53-4BF9-8DB9-C6A9B1690E84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5BC1-8B27-4B6A-972B-2C84102EBF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1FDD-DC53-4BF9-8DB9-C6A9B1690E84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5BC1-8B27-4B6A-972B-2C84102EBF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1FDD-DC53-4BF9-8DB9-C6A9B1690E84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5BC1-8B27-4B6A-972B-2C84102EBF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1FDD-DC53-4BF9-8DB9-C6A9B1690E84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5BC1-8B27-4B6A-972B-2C84102EBF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1FDD-DC53-4BF9-8DB9-C6A9B1690E84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5BC1-8B27-4B6A-972B-2C84102EBF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1FDD-DC53-4BF9-8DB9-C6A9B1690E84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5BC1-8B27-4B6A-972B-2C84102EBF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1FDD-DC53-4BF9-8DB9-C6A9B1690E84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C445BC1-8B27-4B6A-972B-2C84102EBF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1FDD-DC53-4BF9-8DB9-C6A9B1690E84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5BC1-8B27-4B6A-972B-2C84102EBF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1FDD-DC53-4BF9-8DB9-C6A9B1690E84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5BC1-8B27-4B6A-972B-2C84102EBF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EA81FDD-DC53-4BF9-8DB9-C6A9B1690E84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C445BC1-8B27-4B6A-972B-2C84102EBF7E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med">
    <p:wip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6200" y="1143000"/>
            <a:ext cx="1495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sz="3200" b="1" dirty="0" smtClean="0">
                <a:latin typeface="Arial" pitchFamily="34" charset="0"/>
                <a:cs typeface="Arial" pitchFamily="34" charset="0"/>
              </a:rPr>
              <a:t>به نام خدا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1800" y="5181600"/>
            <a:ext cx="31341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sz="2800" dirty="0" smtClean="0">
                <a:latin typeface="Arial" pitchFamily="34" charset="0"/>
                <a:cs typeface="Arial" pitchFamily="34" charset="0"/>
              </a:rPr>
              <a:t>ارائه دهنده: وحید ادراکی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1" y="2590800"/>
            <a:ext cx="6204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200" b="1" dirty="0" smtClean="0">
                <a:latin typeface="Andalus" pitchFamily="18" charset="-78"/>
                <a:cs typeface="B Nasim" pitchFamily="2" charset="-78"/>
              </a:rPr>
              <a:t>عوامل بیمارگر خاکزاد گیاهان</a:t>
            </a:r>
            <a:endParaRPr lang="en-US" sz="3200" b="1" dirty="0">
              <a:latin typeface="Andalus" pitchFamily="18" charset="-78"/>
              <a:cs typeface="B Nasim" pitchFamily="2" charset="-78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1" y="609600"/>
            <a:ext cx="8229600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fa-I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مباحث مطرح شده:</a:t>
            </a:r>
          </a:p>
          <a:p>
            <a:pPr algn="r"/>
            <a:endParaRPr lang="fa-IR" sz="2400" b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fa-IR" sz="2400" b="1" dirty="0" smtClean="0">
                <a:latin typeface="Arial" pitchFamily="34" charset="0"/>
                <a:cs typeface="Arial" pitchFamily="34" charset="0"/>
              </a:rPr>
              <a:t>1) چه موجودات زنده ای در خاک زندگی می کنند.</a:t>
            </a:r>
          </a:p>
          <a:p>
            <a:pPr algn="r"/>
            <a:endParaRPr lang="fa-IR" sz="2400" b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fa-IR" sz="2400" b="1" dirty="0" smtClean="0">
                <a:latin typeface="Arial" pitchFamily="34" charset="0"/>
                <a:cs typeface="Arial" pitchFamily="34" charset="0"/>
              </a:rPr>
              <a:t>2) این موجودات برای گیاهان مضرند یا مفید.</a:t>
            </a:r>
          </a:p>
          <a:p>
            <a:pPr algn="r"/>
            <a:endParaRPr lang="fa-IR" sz="2400" b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fa-IR" sz="2400" b="1" dirty="0" smtClean="0">
                <a:latin typeface="Arial" pitchFamily="34" charset="0"/>
                <a:cs typeface="Arial" pitchFamily="34" charset="0"/>
              </a:rPr>
              <a:t>3) موجودات مضر خاک شامل چه گروه هایی هستند.</a:t>
            </a:r>
          </a:p>
          <a:p>
            <a:pPr algn="r"/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r"/>
            <a:r>
              <a:rPr lang="fa-IR" sz="2400" b="1" dirty="0" smtClean="0">
                <a:latin typeface="Arial" pitchFamily="34" charset="0"/>
                <a:cs typeface="Arial" pitchFamily="34" charset="0"/>
              </a:rPr>
              <a:t>4) موجودات مضر خاک چه بیماری هایی روی گیاهان ایجاد می کنند. </a:t>
            </a:r>
          </a:p>
          <a:p>
            <a:pPr algn="r"/>
            <a:endParaRPr lang="fa-IR" sz="2400" b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fa-IR" sz="2400" b="1" dirty="0" smtClean="0">
                <a:latin typeface="Arial" pitchFamily="34" charset="0"/>
                <a:cs typeface="Arial" pitchFamily="34" charset="0"/>
              </a:rPr>
              <a:t>5) چگونه می توان با بیمارگرهای مضر خاک مبارزه کرد.</a:t>
            </a:r>
          </a:p>
          <a:p>
            <a:pPr algn="r"/>
            <a:endParaRPr lang="en-US" sz="2400" b="1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9600"/>
            <a:ext cx="8991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1) چه موجودات زنده ای در خاک زندگی می کنند.</a:t>
            </a:r>
          </a:p>
          <a:p>
            <a:pPr algn="r" rtl="1"/>
            <a:r>
              <a:rPr lang="fa-IR" sz="3200" b="1" dirty="0" smtClean="0">
                <a:latin typeface="Arial" pitchFamily="34" charset="0"/>
                <a:cs typeface="Arial" pitchFamily="34" charset="0"/>
              </a:rPr>
              <a:t>                                                 </a:t>
            </a:r>
          </a:p>
          <a:p>
            <a:pPr algn="r" rtl="1"/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فون</a:t>
            </a:r>
            <a:r>
              <a:rPr lang="fa-IR" sz="32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جانوران خاک</a:t>
            </a:r>
            <a:r>
              <a:rPr lang="fa-IR" sz="32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جانوران میکروسکوپی </a:t>
            </a:r>
            <a:r>
              <a:rPr lang="fa-IR" sz="32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نماتودها</a:t>
            </a:r>
            <a:r>
              <a:rPr lang="fa-IR" sz="3200" b="1" dirty="0" smtClean="0">
                <a:latin typeface="Arial" pitchFamily="34" charset="0"/>
                <a:cs typeface="Arial" pitchFamily="34" charset="0"/>
              </a:rPr>
              <a:t>                        </a:t>
            </a:r>
          </a:p>
          <a:p>
            <a:pPr algn="r" rtl="1"/>
            <a:r>
              <a:rPr lang="fa-IR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fa-IR" sz="3200" b="1" dirty="0" smtClean="0">
                <a:latin typeface="Arial" pitchFamily="34" charset="0"/>
                <a:cs typeface="Arial" pitchFamily="34" charset="0"/>
              </a:rPr>
              <a:t>                                                                  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کرم خاکی</a:t>
            </a:r>
            <a:r>
              <a:rPr lang="fa-IR" sz="32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r" rtl="1"/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بیولوژی خاک</a:t>
            </a:r>
            <a:r>
              <a:rPr lang="fa-IR" sz="3200" b="1" dirty="0" smtClean="0">
                <a:latin typeface="Arial" pitchFamily="34" charset="0"/>
                <a:cs typeface="Arial" pitchFamily="34" charset="0"/>
              </a:rPr>
              <a:t>                               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جانوران ماکروسکوپی</a:t>
            </a:r>
            <a:r>
              <a:rPr lang="fa-IR" sz="32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کنه ها</a:t>
            </a:r>
            <a:r>
              <a:rPr lang="fa-IR" sz="3200" b="1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 algn="r" rtl="1"/>
            <a:r>
              <a:rPr lang="fa-IR" sz="2400" b="1" dirty="0" smtClean="0">
                <a:latin typeface="Arial" pitchFamily="34" charset="0"/>
                <a:cs typeface="Arial" pitchFamily="34" charset="0"/>
              </a:rPr>
              <a:t>(طبقه بندی رستی)                                                                    هزارپایان و</a:t>
            </a:r>
          </a:p>
          <a:p>
            <a:pPr algn="r" rtl="1"/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    قارچ ها                                            صدپایان</a:t>
            </a:r>
          </a:p>
          <a:p>
            <a:pPr algn="r" rtl="1"/>
            <a:r>
              <a:rPr lang="fa-IR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فلور        باکتری ها                                           حشرات</a:t>
            </a:r>
          </a:p>
          <a:p>
            <a:pPr algn="r" rtl="1"/>
            <a:r>
              <a:rPr lang="fa-IR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  اکتینومیست ها                                    مهره داران  </a:t>
            </a:r>
          </a:p>
          <a:p>
            <a:pPr algn="r" rtl="1"/>
            <a:r>
              <a:rPr lang="fa-IR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   جلبک ها</a:t>
            </a:r>
          </a:p>
          <a:p>
            <a:pPr algn="r" rtl="1"/>
            <a:r>
              <a:rPr lang="fa-IR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   ویروس ها</a:t>
            </a:r>
          </a:p>
          <a:p>
            <a:pPr algn="r" rtl="1"/>
            <a:r>
              <a:rPr lang="fa-IR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   گیاهان</a:t>
            </a: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5448300" y="2933700"/>
            <a:ext cx="2972594" cy="794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ight Arrow 19"/>
          <p:cNvSpPr/>
          <p:nvPr/>
        </p:nvSpPr>
        <p:spPr>
          <a:xfrm rot="10800000">
            <a:off x="6934200" y="2743200"/>
            <a:ext cx="533400" cy="152400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ight Arrow 20"/>
          <p:cNvSpPr/>
          <p:nvPr/>
        </p:nvSpPr>
        <p:spPr>
          <a:xfrm rot="10800000">
            <a:off x="4038600" y="1905000"/>
            <a:ext cx="457200" cy="45719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ight Arrow 21"/>
          <p:cNvSpPr/>
          <p:nvPr/>
        </p:nvSpPr>
        <p:spPr>
          <a:xfrm rot="10800000">
            <a:off x="5943600" y="1905000"/>
            <a:ext cx="457200" cy="45719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 rot="5400000">
            <a:off x="3161903" y="2323703"/>
            <a:ext cx="1600200" cy="794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ight Arrow 25"/>
          <p:cNvSpPr/>
          <p:nvPr/>
        </p:nvSpPr>
        <p:spPr>
          <a:xfrm rot="10800000">
            <a:off x="1295400" y="1905000"/>
            <a:ext cx="381000" cy="45719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ight Arrow 28"/>
          <p:cNvSpPr/>
          <p:nvPr/>
        </p:nvSpPr>
        <p:spPr>
          <a:xfrm rot="10800000">
            <a:off x="1371600" y="2895600"/>
            <a:ext cx="304800" cy="45719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 rot="5400000">
            <a:off x="153194" y="3428206"/>
            <a:ext cx="2438400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ight Arrow 39"/>
          <p:cNvSpPr/>
          <p:nvPr/>
        </p:nvSpPr>
        <p:spPr>
          <a:xfrm rot="10800000">
            <a:off x="5943600" y="3886200"/>
            <a:ext cx="457200" cy="45719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 rot="5400000">
            <a:off x="4686697" y="4533503"/>
            <a:ext cx="2362200" cy="794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9600"/>
            <a:ext cx="8686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2)این موجودات برای گیاهان مضرند یا مفید.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به طور کلی موجودات زنده خاک در رشد گیاه به صورت مستقیم و یا غیرمستقیم مهم هستند و بدون وجود آن ها گیاه در خاک قادر به رشد نخواهد بود.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اما گروه های معدودی نیز روی گیاه خسارت زا هستند. (معدود از این نظر که به نسبت تعداد گونه های مفید، گونه های مضر اندک هستند.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57200"/>
            <a:ext cx="8839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3) موجودات مضر برای گیاهان شامل چه گروههایی هستند.</a:t>
            </a:r>
          </a:p>
          <a:p>
            <a:pPr algn="r" rtl="1"/>
            <a:endParaRPr lang="fa-IR" sz="2400" b="1" dirty="0" smtClean="0">
              <a:latin typeface="Arial" pitchFamily="34" charset="0"/>
              <a:cs typeface="Arial" pitchFamily="34" charset="0"/>
            </a:endParaRPr>
          </a:p>
          <a:p>
            <a:pPr algn="r" rtl="1"/>
            <a:r>
              <a:rPr lang="fa-IR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                   کنه ها</a:t>
            </a:r>
          </a:p>
          <a:p>
            <a:pPr algn="r" rtl="1"/>
            <a:r>
              <a:rPr lang="fa-IR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  آفات            حشرات</a:t>
            </a:r>
          </a:p>
          <a:p>
            <a:pPr algn="r" rtl="1"/>
            <a:r>
              <a:rPr lang="fa-IR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                   مهره داران      </a:t>
            </a:r>
          </a:p>
          <a:p>
            <a:pPr algn="r" rtl="1"/>
            <a:r>
              <a:rPr lang="fa-IR" sz="2400" b="1" dirty="0" smtClean="0">
                <a:latin typeface="Arial" pitchFamily="34" charset="0"/>
                <a:cs typeface="Arial" pitchFamily="34" charset="0"/>
              </a:rPr>
              <a:t>موجودات مضر خاک</a:t>
            </a:r>
          </a:p>
          <a:p>
            <a:pPr algn="r" rtl="1"/>
            <a:endParaRPr lang="fa-IR" sz="2400" dirty="0">
              <a:latin typeface="Arial" pitchFamily="34" charset="0"/>
              <a:cs typeface="Arial" pitchFamily="34" charset="0"/>
            </a:endParaRPr>
          </a:p>
          <a:p>
            <a:pPr algn="r" rtl="1"/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                             قارچ ها</a:t>
            </a:r>
          </a:p>
          <a:p>
            <a:pPr algn="r" rtl="1"/>
            <a:r>
              <a:rPr lang="fa-IR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 بیمارگرها                باکتری ها</a:t>
            </a:r>
          </a:p>
          <a:p>
            <a:pPr algn="r" rtl="1"/>
            <a:r>
              <a:rPr lang="fa-IR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(عوامل مولد بیماری)   ویروس ها و فیتوپلاسماها</a:t>
            </a:r>
          </a:p>
          <a:p>
            <a:pPr algn="r" rtl="1"/>
            <a:r>
              <a:rPr lang="fa-IR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                            نماتودها      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ight Arrow 4"/>
          <p:cNvSpPr/>
          <p:nvPr/>
        </p:nvSpPr>
        <p:spPr>
          <a:xfrm rot="10800000">
            <a:off x="4419600" y="1752600"/>
            <a:ext cx="685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 rot="10800000">
            <a:off x="5943600" y="2514600"/>
            <a:ext cx="685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4344194" y="2971800"/>
            <a:ext cx="30472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3733800" y="1828800"/>
            <a:ext cx="106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2781300" y="3848100"/>
            <a:ext cx="1600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ight Arrow 17"/>
          <p:cNvSpPr/>
          <p:nvPr/>
        </p:nvSpPr>
        <p:spPr>
          <a:xfrm rot="10800000">
            <a:off x="3657600" y="3581400"/>
            <a:ext cx="9144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57200"/>
            <a:ext cx="8762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قارچ: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موجوداتی میکروسکوپی با هسته حقیقی( یوکاریوت) و معمولا از رشته هایی به نام ریسه درست شده اند. تولید اسپور می کنند و فاقد کلروفیل می باشند. </a:t>
            </a:r>
          </a:p>
        </p:txBody>
      </p:sp>
      <p:pic>
        <p:nvPicPr>
          <p:cNvPr id="6" name="Picture 2" descr="D:\vahid\New folder\5-1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2209800"/>
            <a:ext cx="3048000" cy="4648200"/>
          </a:xfrm>
          <a:prstGeom prst="rect">
            <a:avLst/>
          </a:prstGeom>
          <a:noFill/>
        </p:spPr>
      </p:pic>
      <p:pic>
        <p:nvPicPr>
          <p:cNvPr id="7" name="Picture 4" descr="کشت قارچ رزلینیا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09800"/>
            <a:ext cx="3124200" cy="4648200"/>
          </a:xfrm>
          <a:prstGeom prst="rect">
            <a:avLst/>
          </a:prstGeom>
          <a:noFill/>
        </p:spPr>
      </p:pic>
      <p:pic>
        <p:nvPicPr>
          <p:cNvPr id="1026" name="Picture 2" descr="D:\vahid\New folder\5-1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2209800"/>
            <a:ext cx="2971800" cy="46482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57200"/>
            <a:ext cx="8686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باکتری: 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موجودات تک سلولی با اشکال مختلف گرد، میله ای، خمیده و مارپیچی هستند که هسته حقیقی ندارند( پروکاریوت). 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Asus\Desktop\New folder (2)\183CANON\IMG_4070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2590800"/>
            <a:ext cx="4419600" cy="4267200"/>
          </a:xfrm>
          <a:prstGeom prst="rect">
            <a:avLst/>
          </a:prstGeom>
          <a:noFill/>
        </p:spPr>
      </p:pic>
      <p:pic>
        <p:nvPicPr>
          <p:cNvPr id="1027" name="Picture 3" descr="C:\Users\Asus\Desktop\New folder (2)\183CANON\IMG_40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590800"/>
            <a:ext cx="4724400" cy="42672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" y="685800"/>
            <a:ext cx="8763000" cy="1562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ویروس: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نوکلئو پروتئین هایی هستند که از حد رؤیت میکروسکوپ نوری کوچکتر می باشند. تنها در سلول زنده تکثیر پیدا می کنند و قادر به تولید بیماری هستند.</a:t>
            </a:r>
          </a:p>
        </p:txBody>
      </p:sp>
      <p:pic>
        <p:nvPicPr>
          <p:cNvPr id="2050" name="Picture 2" descr="C:\Users\Asus\Desktop\New folder (2)\183CANON\IMG_40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2438400"/>
            <a:ext cx="5486400" cy="44196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33400"/>
            <a:ext cx="8763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نماتود: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نماتودها به سلسله جانوران تعلق دارند. اما از نظر اندازه بسیار کوچک بوده و میکروسکوپی اند. از نظر شکل کرمی شکل هستند. بدن آن ها شفاف می باشد به طوریکه اندام های داخلی از روی بدن قابل مشاهده است.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سیکل زندگی: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تخم         نوزاد(لارو)         لاروسن1         لاروسن2         لاروسن3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                        بالغ نر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 جفت گیری                               لاروسن4   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                      بالغ ماده</a:t>
            </a:r>
          </a:p>
        </p:txBody>
      </p:sp>
      <p:sp>
        <p:nvSpPr>
          <p:cNvPr id="5" name="Right Arrow 4"/>
          <p:cNvSpPr/>
          <p:nvPr/>
        </p:nvSpPr>
        <p:spPr>
          <a:xfrm rot="10800000">
            <a:off x="7239000" y="3429000"/>
            <a:ext cx="6096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rot="10800000">
            <a:off x="5334000" y="3429000"/>
            <a:ext cx="6096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10800000">
            <a:off x="3657600" y="3429000"/>
            <a:ext cx="6096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0800000">
            <a:off x="1905000" y="3429000"/>
            <a:ext cx="6096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5400000">
            <a:off x="838200" y="3962400"/>
            <a:ext cx="7620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2209801" y="4495800"/>
            <a:ext cx="6096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Brace 16"/>
          <p:cNvSpPr/>
          <p:nvPr/>
        </p:nvSpPr>
        <p:spPr>
          <a:xfrm>
            <a:off x="2819400" y="4038600"/>
            <a:ext cx="228600" cy="1143000"/>
          </a:xfrm>
          <a:prstGeom prst="lef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Elbow Connector 18"/>
          <p:cNvCxnSpPr/>
          <p:nvPr/>
        </p:nvCxnSpPr>
        <p:spPr>
          <a:xfrm>
            <a:off x="3886200" y="4114800"/>
            <a:ext cx="762000" cy="5334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Elbow Connector 20"/>
          <p:cNvCxnSpPr/>
          <p:nvPr/>
        </p:nvCxnSpPr>
        <p:spPr>
          <a:xfrm flipV="1">
            <a:off x="4038600" y="4648200"/>
            <a:ext cx="609600" cy="533400"/>
          </a:xfrm>
          <a:prstGeom prst="bentConnector3">
            <a:avLst>
              <a:gd name="adj1" fmla="val 39286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5867400" y="3810000"/>
            <a:ext cx="2057400" cy="838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 descr="C:\Users\Asus\Desktop\New folder (2)\183CANON\IMG_40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657600"/>
            <a:ext cx="7854696" cy="1752600"/>
          </a:xfrm>
          <a:ln>
            <a:noFill/>
          </a:ln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fa-IR" sz="2400" b="1" dirty="0" smtClean="0">
                <a:solidFill>
                  <a:srgbClr val="33CCFF"/>
                </a:solidFill>
                <a:latin typeface="Arial" pitchFamily="34" charset="0"/>
                <a:cs typeface="Arial" pitchFamily="34" charset="0"/>
              </a:rPr>
              <a:t>♦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بروز نشانه های کمبود عناصر ماکرو و میکرو بصورت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457200"/>
            <a:ext cx="8077200" cy="5778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4) موجودات مضر خاک چه بیماری هایی روی گیاهان ایجاد می کنند. </a:t>
            </a:r>
          </a:p>
        </p:txBody>
      </p:sp>
      <p:sp>
        <p:nvSpPr>
          <p:cNvPr id="5" name="Rectangle 4"/>
          <p:cNvSpPr/>
          <p:nvPr/>
        </p:nvSpPr>
        <p:spPr>
          <a:xfrm>
            <a:off x="2895600" y="1066800"/>
            <a:ext cx="5878424" cy="5778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علایم عمومی بیماریهای خاکزاد در درختان: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77000" y="1676400"/>
            <a:ext cx="2286000" cy="646331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lvl="0" algn="r" rtl="1">
              <a:lnSpc>
                <a:spcPct val="150000"/>
              </a:lnSpc>
              <a:spcBef>
                <a:spcPct val="0"/>
              </a:spcBef>
            </a:pPr>
            <a:r>
              <a:rPr lang="fa-IR" sz="2400" b="1" dirty="0" smtClean="0">
                <a:solidFill>
                  <a:srgbClr val="33CCFF"/>
                </a:solidFill>
                <a:latin typeface="Arial" pitchFamily="34" charset="0"/>
                <a:cs typeface="Arial" pitchFamily="34" charset="0"/>
              </a:rPr>
              <a:t>♦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سرخشکیدگی </a:t>
            </a:r>
            <a:endParaRPr lang="en-US" sz="2400" b="1" dirty="0"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91000" y="2971800"/>
            <a:ext cx="4565672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rgbClr val="33CCFF"/>
                </a:solidFill>
                <a:latin typeface="Arial" pitchFamily="34" charset="0"/>
                <a:cs typeface="Arial" pitchFamily="34" charset="0"/>
              </a:rPr>
              <a:t>♦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بروز پژمردگی و یا ضعف مانند کمبود آب</a:t>
            </a:r>
            <a:endParaRPr lang="fa-I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4343400"/>
            <a:ext cx="7543800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rgbClr val="33CCFF"/>
                </a:solidFill>
                <a:latin typeface="Arial" pitchFamily="34" charset="0"/>
                <a:cs typeface="Arial" pitchFamily="34" charset="0"/>
              </a:rPr>
              <a:t>♦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ضعف رنگ پریدگی، ریزبرگی، پراکنده بودن شاخه و برگها  </a:t>
            </a:r>
            <a:endParaRPr lang="fa-I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105400"/>
            <a:ext cx="8763000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rgbClr val="33CCFF"/>
                </a:solidFill>
                <a:latin typeface="Arial" pitchFamily="34" charset="0"/>
                <a:cs typeface="Arial" pitchFamily="34" charset="0"/>
              </a:rPr>
              <a:t>♦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کلروز يا زرد شدن  و خزان زود هنگام برگها، کم رشدی تعدادی يا همه شاخه های اصلی </a:t>
            </a:r>
            <a:endParaRPr lang="fa-I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86200" y="2438400"/>
            <a:ext cx="4846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sz="2400" b="1" dirty="0" smtClean="0">
                <a:solidFill>
                  <a:srgbClr val="33CCFF"/>
                </a:solidFill>
                <a:latin typeface="Arial" pitchFamily="34" charset="0"/>
                <a:cs typeface="Arial" pitchFamily="34" charset="0"/>
              </a:rPr>
              <a:t>♦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سبز خشکی و یا خشکیدگی ناگهانی درختان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F:\COMPENDIUMS\Tropical fruit\a11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495800" cy="6858000"/>
          </a:xfrm>
          <a:prstGeom prst="rect">
            <a:avLst/>
          </a:prstGeom>
          <a:noFill/>
        </p:spPr>
      </p:pic>
      <p:pic>
        <p:nvPicPr>
          <p:cNvPr id="6" name="Picture 2" descr="F:\COMPENDIUMS\Tropical fruit\a11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0"/>
            <a:ext cx="46482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9" name="Picture 3" descr="C:\Users\Asus\Desktop\Dutch Elm Disease\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0"/>
            <a:ext cx="4343400" cy="6858000"/>
          </a:xfrm>
          <a:prstGeom prst="rect">
            <a:avLst/>
          </a:prstGeom>
          <a:noFill/>
        </p:spPr>
      </p:pic>
      <p:pic>
        <p:nvPicPr>
          <p:cNvPr id="9220" name="Picture 4" descr="C:\Users\Asus\Desktop\New folder (2)\183CANON\IMG_408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800600" cy="3657600"/>
          </a:xfrm>
          <a:prstGeom prst="rect">
            <a:avLst/>
          </a:prstGeom>
          <a:noFill/>
        </p:spPr>
      </p:pic>
      <p:pic>
        <p:nvPicPr>
          <p:cNvPr id="6" name="Picture 4" descr="2-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657600"/>
            <a:ext cx="4800600" cy="32004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 descr="1-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4800600" cy="6858000"/>
          </a:xfrm>
          <a:noFill/>
          <a:ln w="38100">
            <a:solidFill>
              <a:srgbClr val="800000"/>
            </a:solidFill>
          </a:ln>
        </p:spPr>
      </p:pic>
      <p:sp>
        <p:nvSpPr>
          <p:cNvPr id="63496" name="Rectangle 8"/>
          <p:cNvSpPr>
            <a:spLocks noChangeArrowheads="1"/>
          </p:cNvSpPr>
          <p:nvPr/>
        </p:nvSpPr>
        <p:spPr bwMode="auto">
          <a:xfrm>
            <a:off x="4800600" y="0"/>
            <a:ext cx="4343400" cy="685800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a-IR" sz="3200" b="1" dirty="0"/>
              <a:t>بروزعلائم پژمردگی</a:t>
            </a:r>
          </a:p>
          <a:p>
            <a:pPr algn="ctr"/>
            <a:endParaRPr lang="fa-IR" sz="3200" b="1" dirty="0"/>
          </a:p>
          <a:p>
            <a:pPr algn="ctr"/>
            <a:r>
              <a:rPr lang="fa-IR" sz="3200" b="1" dirty="0"/>
              <a:t> (سست و آویزان شدن برگها) </a:t>
            </a:r>
          </a:p>
          <a:p>
            <a:pPr algn="ctr"/>
            <a:endParaRPr lang="fa-IR" sz="3200" b="1" dirty="0"/>
          </a:p>
          <a:p>
            <a:pPr algn="ctr"/>
            <a:r>
              <a:rPr lang="fa-IR" sz="3200" b="1" dirty="0"/>
              <a:t>و ضعف</a:t>
            </a:r>
          </a:p>
          <a:p>
            <a:pPr algn="ctr"/>
            <a:endParaRPr lang="fa-IR" sz="3200" b="1" dirty="0"/>
          </a:p>
          <a:p>
            <a:pPr algn="ctr"/>
            <a:r>
              <a:rPr lang="fa-IR" sz="3200" b="1" dirty="0"/>
              <a:t>شبیه کمبود آب</a:t>
            </a:r>
            <a:endParaRPr lang="en-US" sz="3200" b="1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0"/>
            <a:ext cx="7851648" cy="762000"/>
          </a:xfrm>
        </p:spPr>
        <p:txBody>
          <a:bodyPr>
            <a:normAutofit/>
          </a:bodyPr>
          <a:lstStyle/>
          <a:p>
            <a:pPr rtl="1"/>
            <a:r>
              <a:rPr lang="fa-IR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علایم عمومی بیماریهای خاکزاد در بوته های یک یا چند ساله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F:\Contents\Plant Path\peper\Bacteria\bacter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143000"/>
            <a:ext cx="4495800" cy="5715000"/>
          </a:xfrm>
          <a:prstGeom prst="rect">
            <a:avLst/>
          </a:prstGeom>
          <a:noFill/>
        </p:spPr>
      </p:pic>
      <p:pic>
        <p:nvPicPr>
          <p:cNvPr id="5" name="Picture 2" descr="F:\Contents\Peanut\Biotic Diseases\Soliborne Diseases\Pythium Diseases\3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94232"/>
            <a:ext cx="4648200" cy="576376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F:\Contents\Barley\Infectious Diseases\Fungal Diseases\Pythium (Browning) Root Rot\1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338" y="3505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a-IR" dirty="0"/>
              <a:t>برای دریافت نسخه کامل فایل به واحد گیاهپزشکی سازمان مراجعه فرمائید.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60533"/>
      </p:ext>
    </p:extLst>
  </p:cSld>
  <p:clrMapOvr>
    <a:masterClrMapping/>
  </p:clrMapOvr>
  <p:transition spd="med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1366</TotalTime>
  <Words>518</Words>
  <Application>Microsoft Office PowerPoint</Application>
  <PresentationFormat>On-screen Show (4:3)</PresentationFormat>
  <Paragraphs>71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Andalus</vt:lpstr>
      <vt:lpstr>Arial</vt:lpstr>
      <vt:lpstr>B Nasim</vt:lpstr>
      <vt:lpstr>Calibri</vt:lpstr>
      <vt:lpstr>Constantia</vt:lpstr>
      <vt:lpstr>Majalla UI</vt:lpstr>
      <vt:lpstr>Traditional Arabic</vt:lpstr>
      <vt:lpstr>Wingdings 2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علایم عمومی بیماریهای خاکزاد در بوته های یک یا چند ساله</vt:lpstr>
      <vt:lpstr>PowerPoint Presentation</vt:lpstr>
      <vt:lpstr>برای دریافت نسخه کامل فایل به واحد گیاهپزشکی سازمان مراجعه فرمائید.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alampor</cp:lastModifiedBy>
  <cp:revision>160</cp:revision>
  <dcterms:created xsi:type="dcterms:W3CDTF">2010-09-13T11:28:35Z</dcterms:created>
  <dcterms:modified xsi:type="dcterms:W3CDTF">2016-04-19T06:37:11Z</dcterms:modified>
</cp:coreProperties>
</file>