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308" r:id="rId2"/>
    <p:sldId id="311" r:id="rId3"/>
    <p:sldId id="256" r:id="rId4"/>
    <p:sldId id="306" r:id="rId5"/>
    <p:sldId id="307" r:id="rId6"/>
    <p:sldId id="287" r:id="rId7"/>
    <p:sldId id="266" r:id="rId8"/>
    <p:sldId id="261" r:id="rId9"/>
    <p:sldId id="260" r:id="rId10"/>
    <p:sldId id="273" r:id="rId11"/>
    <p:sldId id="271" r:id="rId12"/>
    <p:sldId id="270" r:id="rId13"/>
    <p:sldId id="257" r:id="rId14"/>
    <p:sldId id="258" r:id="rId15"/>
    <p:sldId id="262" r:id="rId16"/>
    <p:sldId id="263" r:id="rId17"/>
    <p:sldId id="269" r:id="rId18"/>
    <p:sldId id="267" r:id="rId19"/>
    <p:sldId id="272" r:id="rId20"/>
    <p:sldId id="276" r:id="rId21"/>
    <p:sldId id="274" r:id="rId22"/>
    <p:sldId id="275" r:id="rId23"/>
    <p:sldId id="280" r:id="rId24"/>
    <p:sldId id="277" r:id="rId25"/>
    <p:sldId id="264" r:id="rId26"/>
    <p:sldId id="265" r:id="rId27"/>
    <p:sldId id="305" r:id="rId28"/>
    <p:sldId id="278" r:id="rId29"/>
    <p:sldId id="288" r:id="rId30"/>
    <p:sldId id="279" r:id="rId31"/>
    <p:sldId id="285" r:id="rId32"/>
    <p:sldId id="281" r:id="rId33"/>
    <p:sldId id="282" r:id="rId34"/>
    <p:sldId id="304" r:id="rId35"/>
    <p:sldId id="284" r:id="rId36"/>
    <p:sldId id="303" r:id="rId37"/>
    <p:sldId id="300" r:id="rId38"/>
    <p:sldId id="301" r:id="rId39"/>
    <p:sldId id="302" r:id="rId40"/>
    <p:sldId id="312" r:id="rId41"/>
    <p:sldId id="313" r:id="rId42"/>
    <p:sldId id="290" r:id="rId43"/>
    <p:sldId id="292" r:id="rId44"/>
    <p:sldId id="291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9" r:id="rId53"/>
    <p:sldId id="310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32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92A62B-BEA4-401F-B9AB-1B74188F0D73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53261-8D8E-4F06-8A13-ED157BC9837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CD2DCF-8C3A-41B8-BE7A-FCEBF226E9BA}" type="slidenum">
              <a:rPr lang="en-US"/>
              <a:pPr/>
              <a:t>6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635" y="4344229"/>
            <a:ext cx="5028732" cy="4114387"/>
          </a:xfrm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46ABFD-4BCC-4721-961E-5DAA50EB16AC}" type="slidenum">
              <a:rPr lang="en-US"/>
              <a:pPr/>
              <a:t>7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0B554A-43EB-4C2A-B0FD-EC42241EAB1A}" type="slidenum">
              <a:rPr lang="en-US"/>
              <a:pPr/>
              <a:t>29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635" y="4344229"/>
            <a:ext cx="5028732" cy="4114387"/>
          </a:xfrm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B529D-4B07-499A-BADD-2B0FA8732A1C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9E2F-C27F-4668-92D0-FF8079E4CD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B529D-4B07-499A-BADD-2B0FA8732A1C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9E2F-C27F-4668-92D0-FF8079E4CD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B529D-4B07-499A-BADD-2B0FA8732A1C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9E2F-C27F-4668-92D0-FF8079E4CD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B529D-4B07-499A-BADD-2B0FA8732A1C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9E2F-C27F-4668-92D0-FF8079E4CD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B529D-4B07-499A-BADD-2B0FA8732A1C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9E2F-C27F-4668-92D0-FF8079E4CD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B529D-4B07-499A-BADD-2B0FA8732A1C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9E2F-C27F-4668-92D0-FF8079E4CD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B529D-4B07-499A-BADD-2B0FA8732A1C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9E2F-C27F-4668-92D0-FF8079E4CD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B529D-4B07-499A-BADD-2B0FA8732A1C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9E2F-C27F-4668-92D0-FF8079E4CD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B529D-4B07-499A-BADD-2B0FA8732A1C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9E2F-C27F-4668-92D0-FF8079E4CD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B529D-4B07-499A-BADD-2B0FA8732A1C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9E2F-C27F-4668-92D0-FF8079E4CD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B529D-4B07-499A-BADD-2B0FA8732A1C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9E2F-C27F-4668-92D0-FF8079E4CD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B529D-4B07-499A-BADD-2B0FA8732A1C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69E2F-C27F-4668-92D0-FF8079E4CD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/url?sa=i&amp;rct=j&amp;q=&amp;esrc=s&amp;source=images&amp;cd=&amp;cad=rja&amp;uact=8&amp;ved=0CAcQjRw&amp;url=http://www.ird.fr/switchlanguage/to/eng/43474&amp;ei=iZ9WVP6VF4W6ogS1pIHQDw&amp;psig=AFQjCNH1bn14O9Sle03zyspHHgO80O9lVw&amp;ust=1415049311208703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97-2003_Worksheet1.xls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2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mehrdad\AppData\Local\Temp\Rar$DIa0.072\15-5-11-105339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77000" y="762000"/>
            <a:ext cx="2667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9600" b="1" i="1" dirty="0" smtClean="0">
                <a:solidFill>
                  <a:srgbClr val="FFFF00"/>
                </a:solidFill>
                <a:cs typeface="B Nazanin" pitchFamily="2" charset="-78"/>
              </a:rPr>
              <a:t>به نام خالق گل</a:t>
            </a:r>
            <a:endParaRPr lang="en-US" sz="9600" b="1" i="1" dirty="0">
              <a:solidFill>
                <a:srgbClr val="FFFF00"/>
              </a:solidFill>
              <a:cs typeface="B Nazanin" pitchFamily="2" charset="-78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hidoctor.ir/wp-content/uploads/2015/01/Amoozande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86868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fa-IR" dirty="0" smtClean="0"/>
              <a:t> حاصلخیزی خاک و تغذیه گیاهی در فضای سبز شهری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 smtClean="0"/>
              <a:t>سطح 2 و3 هرم آموزش منابع انسانی</a:t>
            </a:r>
          </a:p>
          <a:p>
            <a:r>
              <a:rPr lang="fa-IR" dirty="0" smtClean="0"/>
              <a:t>سازمان پارکها و فضای سبز شیراز 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ww.topchinatravel.com/pic/city/guilin/attractions/Longji-Rice-Terrace-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s://encrypted-tbn1.gstatic.com/images?q=tbn:ANd9GcR0vkQkCT-43StRaSrObDPvkoaOT_R5hMtN3QkeLn_fsiaQrIPZQ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838200"/>
            <a:ext cx="7315200" cy="54864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/>
          <a:lstStyle/>
          <a:p>
            <a:r>
              <a:rPr lang="en-US"/>
              <a:t>Global issues</a:t>
            </a:r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 l="7500" t="5284" r="4688" b="11890"/>
          <a:stretch>
            <a:fillRect/>
          </a:stretch>
        </p:blipFill>
        <p:spPr bwMode="auto">
          <a:xfrm>
            <a:off x="4933950" y="1168400"/>
            <a:ext cx="421005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4" cstate="print"/>
          <a:srcRect r="30611"/>
          <a:stretch>
            <a:fillRect/>
          </a:stretch>
        </p:blipFill>
        <p:spPr bwMode="auto">
          <a:xfrm>
            <a:off x="76200" y="4267200"/>
            <a:ext cx="4876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917" name="Rectangle 5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4408488" cy="2555875"/>
          </a:xfrm>
          <a:noFill/>
          <a:ln/>
        </p:spPr>
        <p:txBody>
          <a:bodyPr/>
          <a:lstStyle/>
          <a:p>
            <a:r>
              <a:rPr lang="en-US"/>
              <a:t>fertility</a:t>
            </a:r>
          </a:p>
          <a:p>
            <a:r>
              <a:rPr lang="en-US"/>
              <a:t>erosion</a:t>
            </a:r>
          </a:p>
          <a:p>
            <a:r>
              <a:rPr lang="en-US"/>
              <a:t>irrigation</a:t>
            </a:r>
          </a:p>
          <a:p>
            <a:r>
              <a:rPr lang="en-US"/>
              <a:t>forestry destruction</a:t>
            </a:r>
            <a:endParaRPr lang="en-US" sz="360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1506538" y="1054100"/>
          <a:ext cx="7437437" cy="4956175"/>
        </p:xfrm>
        <a:graphic>
          <a:graphicData uri="http://schemas.openxmlformats.org/presentationml/2006/ole">
            <p:oleObj spid="_x0000_s1026" name="Chart" r:id="rId4" imgW="4981651" imgH="3324149" progId="Excel.Sheet.8">
              <p:embed/>
            </p:oleObj>
          </a:graphicData>
        </a:graphic>
      </p:graphicFrame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2362200" y="304800"/>
            <a:ext cx="56292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r">
              <a:lnSpc>
                <a:spcPct val="70000"/>
              </a:lnSpc>
            </a:pPr>
            <a:r>
              <a:rPr lang="en-US" sz="4000">
                <a:solidFill>
                  <a:schemeClr val="bg1"/>
                </a:solidFill>
                <a:latin typeface="Perpetua" pitchFamily="18" charset="0"/>
              </a:rPr>
              <a:t>NPK consumption, kg/ha</a:t>
            </a:r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7872413" y="5791200"/>
            <a:ext cx="12715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  <a:latin typeface="Tahoma" pitchFamily="34" charset="0"/>
              </a:rPr>
              <a:t>IFA, 2001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independentsoils.co.uk/wp-content/uploads/images/arable3.gif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228600" y="632846"/>
            <a:ext cx="8610600" cy="569175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offittsfarm.com.au/wp-content/uploads/2013/02/Soil-fertility-complex-source-Jill-Clapperton-2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58112" cy="1184275"/>
          </a:xfrm>
          <a:solidFill>
            <a:schemeClr val="accent1"/>
          </a:solidFill>
        </p:spPr>
        <p:txBody>
          <a:bodyPr/>
          <a:lstStyle/>
          <a:p>
            <a:r>
              <a:rPr lang="en-US" sz="3600" b="1">
                <a:latin typeface="Bookman Old Style" pitchFamily="18" charset="0"/>
              </a:rPr>
              <a:t>Organic fertility management</a:t>
            </a:r>
            <a:endParaRPr lang="en-US" b="1">
              <a:latin typeface="Bookman Old Style" pitchFamily="18" charset="0"/>
            </a:endParaRPr>
          </a:p>
        </p:txBody>
      </p:sp>
      <p:sp>
        <p:nvSpPr>
          <p:cNvPr id="2457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en-US" sz="2400" dirty="0"/>
              <a:t>Organic fertility management is much more than adding nutrients into the soil.  </a:t>
            </a:r>
          </a:p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en-US" sz="2400" dirty="0"/>
              <a:t>Overall goal is to balance nutrient inputs and outputs and ensure a good balance of nutrients for the crop</a:t>
            </a:r>
          </a:p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en-US" sz="2400" dirty="0"/>
              <a:t>to achieve this requires a complex mix of soil management activities including tillage, irrigation, residue management, weed management and crop rotation planning</a:t>
            </a:r>
          </a:p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en-US" sz="2400" dirty="0"/>
              <a:t>Neglecting any of these components can compromise crop performance.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Barrel</a:t>
            </a:r>
          </a:p>
        </p:txBody>
      </p:sp>
      <p:pic>
        <p:nvPicPr>
          <p:cNvPr id="22540" name="Picture 12" descr="1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14400" y="1371600"/>
            <a:ext cx="6877050" cy="4584700"/>
          </a:xfrm>
          <a:noFill/>
          <a:ln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“Law of the Minimum”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Crop yield is limited by the most limiting factor.  When that factor is removed, yield is limited by the 2</a:t>
            </a:r>
            <a:r>
              <a:rPr lang="en-US" baseline="30000"/>
              <a:t>nd</a:t>
            </a:r>
            <a:r>
              <a:rPr lang="en-US"/>
              <a:t> most limiting factor, and so on.</a:t>
            </a:r>
          </a:p>
          <a:p>
            <a:r>
              <a:rPr lang="en-US"/>
              <a:t>Barrel metaphor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خاک حاصل خیز چیست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خاک حاصل خیز:</a:t>
            </a:r>
          </a:p>
          <a:p>
            <a:pPr algn="r" rtl="1"/>
            <a:r>
              <a:rPr lang="fa-IR" dirty="0" smtClean="0"/>
              <a:t>تامین کننده بستر مناسب برای جوانه زنی بذر</a:t>
            </a:r>
          </a:p>
          <a:p>
            <a:pPr algn="r" rtl="1"/>
            <a:r>
              <a:rPr lang="fa-IR" dirty="0" smtClean="0"/>
              <a:t>امکان رشد و توسعه ریشه گیاه را فراهم آورد.</a:t>
            </a:r>
          </a:p>
          <a:p>
            <a:pPr algn="r" rtl="1"/>
            <a:r>
              <a:rPr lang="fa-IR" dirty="0" smtClean="0"/>
              <a:t>تامین کننده مواد غذایی به میزان کافی برای تکمیل چرخه زندگی گیاه</a:t>
            </a:r>
          </a:p>
          <a:p>
            <a:pPr algn="r" rtl="1"/>
            <a:r>
              <a:rPr lang="fa-IR" dirty="0" smtClean="0"/>
              <a:t>حمایت از استقرار فیزیکی گیاه را انجام دهد.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/>
              <a:t>ویژگی های عمومی یک خاک حاصلخیز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r" rtl="1"/>
            <a:r>
              <a:rPr lang="fa-IR" dirty="0" smtClean="0"/>
              <a:t>حاوی مقادیر کافی عناصر غذایی ضروری برای تغذیه گیاهان شامل نیتروژن، فسفر و پتاسیم باشد.</a:t>
            </a:r>
          </a:p>
          <a:p>
            <a:pPr algn="r" rtl="1"/>
            <a:r>
              <a:rPr lang="fa-IR" dirty="0" smtClean="0"/>
              <a:t>حاوی مقادیر کافی عناصر کم مصرف (ریز مغذی ها) شامل؛ کبالت، مس،روی، کلر،آهن، منگنز، منیزیم، مولیبدن، گوگرد و کلسیم و ... باشد.</a:t>
            </a:r>
          </a:p>
          <a:p>
            <a:pPr algn="r" rtl="1"/>
            <a:r>
              <a:rPr lang="fa-IR" dirty="0" smtClean="0"/>
              <a:t>حاوی مقادیر مناسب ماده آلی که برای بهبود ساختمان و حفظ رطوبت خاک مفید است باشد.</a:t>
            </a:r>
          </a:p>
          <a:p>
            <a:pPr algn="r" rtl="1"/>
            <a:r>
              <a:rPr lang="fa-IR" dirty="0" smtClean="0"/>
              <a:t>دارای </a:t>
            </a:r>
            <a:r>
              <a:rPr lang="en-US" dirty="0" smtClean="0"/>
              <a:t>pH</a:t>
            </a:r>
            <a:r>
              <a:rPr lang="fa-IR" dirty="0" smtClean="0"/>
              <a:t> بین 6.8-6 باشد (اما برخی گیاهان مقادیر کمتر یا بیشتر را ترجیح می دهند).</a:t>
            </a:r>
          </a:p>
          <a:p>
            <a:pPr algn="r" rtl="1"/>
            <a:r>
              <a:rPr lang="fa-IR" dirty="0" smtClean="0"/>
              <a:t>دارای ساختمان خوب با قدرت تهویه و زهکشی مناسب باشد.</a:t>
            </a:r>
          </a:p>
          <a:p>
            <a:pPr algn="r" rtl="1"/>
            <a:r>
              <a:rPr lang="fa-IR" dirty="0" smtClean="0"/>
              <a:t>دارای جمعیت مناسب و متنوع از موجودات خاکزی باشد.</a:t>
            </a:r>
          </a:p>
          <a:p>
            <a:pPr algn="r" rtl="1"/>
            <a:r>
              <a:rPr lang="fa-IR" dirty="0" smtClean="0"/>
              <a:t>دارای ضخامت مناسب از خاک سطحی باشد.</a:t>
            </a:r>
          </a:p>
          <a:p>
            <a:pPr algn="r" rtl="1"/>
            <a:r>
              <a:rPr lang="fa-IR" dirty="0" smtClean="0"/>
              <a:t>دارای </a:t>
            </a:r>
            <a:r>
              <a:rPr lang="en-US" dirty="0" smtClean="0"/>
              <a:t>CEC </a:t>
            </a:r>
            <a:r>
              <a:rPr lang="fa-IR" dirty="0" smtClean="0"/>
              <a:t> بالا باشد.</a:t>
            </a:r>
          </a:p>
          <a:p>
            <a:pPr algn="r" rtl="1"/>
            <a:endParaRPr lang="fa-IR" dirty="0" smtClean="0"/>
          </a:p>
          <a:p>
            <a:pPr algn="r" rtl="1"/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9458" name="Picture 2" descr="http://www.lmnoeng.com/Groundwater/Governing%20Equation%20for%203D%20Pulse.GIF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571560" y="1905000"/>
            <a:ext cx="7984507" cy="36576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file.scirp.org/Html/2-2600525%5C465d080d-5a16-4f4a-8096-ae4d2450ccd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725" y="533400"/>
            <a:ext cx="7305675" cy="57912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Nutrient Management</a:t>
            </a:r>
          </a:p>
        </p:txBody>
      </p:sp>
      <p:sp>
        <p:nvSpPr>
          <p:cNvPr id="2867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828800" y="1752600"/>
            <a:ext cx="7010400" cy="4343400"/>
          </a:xfrm>
        </p:spPr>
        <p:txBody>
          <a:bodyPr/>
          <a:lstStyle/>
          <a:p>
            <a:r>
              <a:rPr lang="en-US" dirty="0"/>
              <a:t>Soil Fertility is often concerned with the problem of managing nutrients to be applied to plants.</a:t>
            </a:r>
          </a:p>
          <a:p>
            <a:r>
              <a:rPr lang="en-US" dirty="0"/>
              <a:t>Three general considerations:</a:t>
            </a:r>
          </a:p>
          <a:p>
            <a:pPr lvl="1"/>
            <a:r>
              <a:rPr lang="en-US" dirty="0"/>
              <a:t>Agronomic (how much is needed)</a:t>
            </a:r>
          </a:p>
          <a:p>
            <a:pPr lvl="1"/>
            <a:r>
              <a:rPr lang="en-US" dirty="0"/>
              <a:t>Economic (how can profit be maximized)</a:t>
            </a:r>
          </a:p>
          <a:p>
            <a:pPr lvl="1"/>
            <a:r>
              <a:rPr lang="en-US" dirty="0"/>
              <a:t>Environmental (minimize pollution)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bldLvl="2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066800" y="141288"/>
          <a:ext cx="7010400" cy="5878512"/>
        </p:xfrm>
        <a:graphic>
          <a:graphicData uri="http://schemas.openxmlformats.org/presentationml/2006/ole">
            <p:oleObj spid="_x0000_s3074" name="Drawing" r:id="rId3" imgW="1832400" imgH="1537200" progId="">
              <p:embed/>
            </p:oleObj>
          </a:graphicData>
        </a:graphic>
      </p:graphicFrame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181600" y="2590800"/>
            <a:ext cx="3324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Perpetua" pitchFamily="18" charset="0"/>
              </a:rPr>
              <a:t>A:  The input was not needed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181600" y="2133600"/>
            <a:ext cx="28844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Perpetua" pitchFamily="18" charset="0"/>
              </a:rPr>
              <a:t>B:  The input was needed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181600" y="3048000"/>
            <a:ext cx="29606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Perpetua" pitchFamily="18" charset="0"/>
              </a:rPr>
              <a:t>C:  Another factor limited</a:t>
            </a:r>
          </a:p>
          <a:p>
            <a:r>
              <a:rPr lang="en-US" sz="2000" b="1" dirty="0">
                <a:solidFill>
                  <a:srgbClr val="FF0000"/>
                </a:solidFill>
                <a:latin typeface="Perpetua" pitchFamily="18" charset="0"/>
              </a:rPr>
              <a:t>growth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spartyso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ig12"/>
          <p:cNvPicPr>
            <a:picLocks noChangeAspect="1" noChangeArrowheads="1"/>
          </p:cNvPicPr>
          <p:nvPr/>
        </p:nvPicPr>
        <p:blipFill>
          <a:blip r:embed="rId2" cstate="print"/>
          <a:srcRect l="5231" t="2219" r="2615" b="2219"/>
          <a:stretch>
            <a:fillRect/>
          </a:stretch>
        </p:blipFill>
        <p:spPr bwMode="auto">
          <a:xfrm>
            <a:off x="2438400" y="990600"/>
            <a:ext cx="4560888" cy="557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304800"/>
            <a:ext cx="8610600" cy="838200"/>
          </a:xfrm>
        </p:spPr>
        <p:txBody>
          <a:bodyPr/>
          <a:lstStyle/>
          <a:p>
            <a:r>
              <a:rPr lang="en-US" sz="3600" b="1">
                <a:solidFill>
                  <a:schemeClr val="accent2"/>
                </a:solidFill>
              </a:rPr>
              <a:t>Constituents of Soil Organic Matter</a:t>
            </a:r>
            <a:endParaRPr lang="en-US" sz="360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5187950" y="6400800"/>
            <a:ext cx="3956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Source:  Brady and Weil, 1996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Microbial_Activity_vs_season"/>
          <p:cNvPicPr>
            <a:picLocks noChangeAspect="1" noChangeArrowheads="1"/>
          </p:cNvPicPr>
          <p:nvPr/>
        </p:nvPicPr>
        <p:blipFill>
          <a:blip r:embed="rId2" cstate="print"/>
          <a:srcRect l="1057" t="3728" r="2115" b="1865"/>
          <a:stretch>
            <a:fillRect/>
          </a:stretch>
        </p:blipFill>
        <p:spPr bwMode="auto">
          <a:xfrm>
            <a:off x="338138" y="1160463"/>
            <a:ext cx="8374062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Biomass_vs_dep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0" y="519113"/>
            <a:ext cx="6667500" cy="581977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Nitrogen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-228600"/>
            <a:ext cx="7239000" cy="7239000"/>
          </a:xfrm>
          <a:prstGeom prst="rect">
            <a:avLst/>
          </a:prstGeom>
          <a:noFill/>
        </p:spPr>
      </p:pic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228600" y="990600"/>
            <a:ext cx="3276600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/>
              <a:t>Microbes rule!!!!!!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543800" cy="914400"/>
          </a:xfrm>
        </p:spPr>
        <p:txBody>
          <a:bodyPr/>
          <a:lstStyle/>
          <a:p>
            <a:pPr algn="ctr"/>
            <a:r>
              <a:rPr lang="en-US" sz="4000" b="1">
                <a:solidFill>
                  <a:srgbClr val="990099"/>
                </a:solidFill>
                <a:latin typeface="Univers" pitchFamily="34" charset="0"/>
              </a:rPr>
              <a:t>Plant macro-nutrients</a:t>
            </a:r>
            <a:endParaRPr lang="en-US">
              <a:solidFill>
                <a:srgbClr val="990099"/>
              </a:solidFill>
            </a:endParaRP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228600" y="914400"/>
            <a:ext cx="8686800" cy="619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400" b="1">
                <a:solidFill>
                  <a:schemeClr val="accent2"/>
                </a:solidFill>
                <a:latin typeface="Times New Roman" pitchFamily="18" charset="0"/>
              </a:rPr>
              <a:t>C, H, O</a:t>
            </a:r>
            <a:r>
              <a:rPr lang="en-US" sz="2400">
                <a:latin typeface="Times New Roman" pitchFamily="18" charset="0"/>
              </a:rPr>
              <a:t> 	</a:t>
            </a:r>
            <a:r>
              <a:rPr lang="en-US" sz="2600" b="1">
                <a:latin typeface="Univers" pitchFamily="34" charset="0"/>
              </a:rPr>
              <a:t>Basic constituents of organic material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400" b="1">
                <a:solidFill>
                  <a:schemeClr val="accent2"/>
                </a:solidFill>
                <a:latin typeface="Times New Roman" pitchFamily="18" charset="0"/>
              </a:rPr>
              <a:t>N 		</a:t>
            </a:r>
            <a:r>
              <a:rPr lang="en-US" sz="2600" b="1">
                <a:latin typeface="Univers" pitchFamily="34" charset="0"/>
              </a:rPr>
              <a:t>Proteins, chlorophyll, enzymes etc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400" b="1">
                <a:solidFill>
                  <a:schemeClr val="accent2"/>
                </a:solidFill>
                <a:latin typeface="Times New Roman" pitchFamily="18" charset="0"/>
              </a:rPr>
              <a:t>Ca 		</a:t>
            </a:r>
            <a:r>
              <a:rPr lang="en-US" sz="2600" b="1">
                <a:latin typeface="Univers" pitchFamily="34" charset="0"/>
              </a:rPr>
              <a:t>Cell walls</a:t>
            </a:r>
            <a:r>
              <a:rPr lang="en-US" sz="2400" b="1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lang="en-US" sz="2600" b="1">
                <a:latin typeface="Univers" pitchFamily="34" charset="0"/>
              </a:rPr>
              <a:t>, cellular signals</a:t>
            </a:r>
            <a:endParaRPr lang="en-US" sz="2400" b="1">
              <a:solidFill>
                <a:schemeClr val="accent2"/>
              </a:solidFill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600" b="1">
                <a:latin typeface="Univers" pitchFamily="34" charset="0"/>
              </a:rPr>
              <a:t> </a:t>
            </a:r>
            <a:r>
              <a:rPr lang="en-US" sz="2400" b="1">
                <a:solidFill>
                  <a:schemeClr val="accent2"/>
                </a:solidFill>
                <a:latin typeface="Times New Roman" pitchFamily="18" charset="0"/>
              </a:rPr>
              <a:t>P		</a:t>
            </a:r>
            <a:r>
              <a:rPr lang="en-US" sz="2600" b="1">
                <a:latin typeface="Univers" pitchFamily="34" charset="0"/>
              </a:rPr>
              <a:t>Energy transfer - ATP etc</a:t>
            </a:r>
            <a:endParaRPr lang="en-US" sz="2400" b="1">
              <a:solidFill>
                <a:schemeClr val="accent2"/>
              </a:solidFill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400" b="1">
                <a:solidFill>
                  <a:schemeClr val="accent2"/>
                </a:solidFill>
                <a:latin typeface="Times New Roman" pitchFamily="18" charset="0"/>
              </a:rPr>
              <a:t>Mg		</a:t>
            </a:r>
            <a:r>
              <a:rPr lang="en-US" sz="2600" b="1">
                <a:latin typeface="Univers" pitchFamily="34" charset="0"/>
              </a:rPr>
              <a:t>Chlorophyll, enzymes, protein synthesis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400" b="1">
                <a:solidFill>
                  <a:schemeClr val="accent2"/>
                </a:solidFill>
                <a:latin typeface="Times New Roman" pitchFamily="18" charset="0"/>
              </a:rPr>
              <a:t>S 		</a:t>
            </a:r>
            <a:r>
              <a:rPr lang="en-US" sz="2600" b="1">
                <a:latin typeface="Univers" pitchFamily="34" charset="0"/>
              </a:rPr>
              <a:t>Proteins 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400" b="1">
                <a:solidFill>
                  <a:schemeClr val="accent2"/>
                </a:solidFill>
                <a:latin typeface="Times New Roman" pitchFamily="18" charset="0"/>
              </a:rPr>
              <a:t>Cl		</a:t>
            </a:r>
            <a:r>
              <a:rPr lang="en-US" sz="2600" b="1">
                <a:latin typeface="Univers" pitchFamily="34" charset="0"/>
              </a:rPr>
              <a:t>Light reaction, ionic balance, stomatal 			movements</a:t>
            </a:r>
            <a:endParaRPr lang="en-US" sz="2400" b="1">
              <a:solidFill>
                <a:schemeClr val="accent2"/>
              </a:solidFill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400" b="1">
                <a:solidFill>
                  <a:schemeClr val="accent2"/>
                </a:solidFill>
                <a:latin typeface="Times New Roman" pitchFamily="18" charset="0"/>
              </a:rPr>
              <a:t>K		</a:t>
            </a:r>
            <a:r>
              <a:rPr lang="en-US" sz="2600" b="1">
                <a:latin typeface="Univers" pitchFamily="34" charset="0"/>
              </a:rPr>
              <a:t>Ionic balance, osmosis, enzyme activator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600" b="1">
                <a:solidFill>
                  <a:srgbClr val="333399"/>
                </a:solidFill>
                <a:latin typeface="Univers" pitchFamily="34" charset="0"/>
              </a:rPr>
              <a:t>Micronutrients – Zn, Mo, B, Mn, Cu</a:t>
            </a:r>
            <a:r>
              <a:rPr lang="en-US" sz="2600" b="1">
                <a:latin typeface="Univers" pitchFamily="34" charset="0"/>
              </a:rPr>
              <a:t> </a:t>
            </a:r>
          </a:p>
          <a:p>
            <a:pPr eaLnBrk="0" hangingPunct="0"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000" fill="hold"/>
                                        <p:tgtEl>
                                          <p:spTgt spid="399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2000" fill="hold"/>
                                        <p:tgtEl>
                                          <p:spTgt spid="399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000" fill="hold"/>
                                        <p:tgtEl>
                                          <p:spTgt spid="39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000" fill="hold"/>
                                        <p:tgtEl>
                                          <p:spTgt spid="399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growthproducts.com/images/pHCha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309" y="609600"/>
            <a:ext cx="7637680" cy="54864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2.bp.blogspot.com/-CSRc8Nl1wW4/U_zTpir_2EI/AAAAAAAAVUI/eAX8tIo40zg/s1600/twitter%2Bleaf%2Bpic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838200"/>
            <a:ext cx="5715000" cy="486727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scielo.br/img/revistas/rbf/v34n4/a33fig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ncyclepicpp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838200" y="1219200"/>
            <a:ext cx="228600" cy="3810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0" y="914400"/>
            <a:ext cx="2438400" cy="396875"/>
          </a:xfrm>
          <a:prstGeom prst="rect">
            <a:avLst/>
          </a:prstGeom>
          <a:solidFill>
            <a:srgbClr val="33CC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Lightning, pollution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7239000" y="152400"/>
            <a:ext cx="838200" cy="3365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600" b="1">
                <a:latin typeface="Times New Roman" pitchFamily="18" charset="0"/>
              </a:rPr>
              <a:t>INPUT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8153400" y="152400"/>
            <a:ext cx="990600" cy="336550"/>
          </a:xfrm>
          <a:prstGeom prst="rect">
            <a:avLst/>
          </a:prstGeom>
          <a:solidFill>
            <a:srgbClr val="CC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600" b="1"/>
              <a:t>LOSS</a:t>
            </a:r>
          </a:p>
        </p:txBody>
      </p:sp>
      <p:sp>
        <p:nvSpPr>
          <p:cNvPr id="17417" name="Oval 9"/>
          <p:cNvSpPr>
            <a:spLocks noChangeArrowheads="1"/>
          </p:cNvSpPr>
          <p:nvPr/>
        </p:nvSpPr>
        <p:spPr bwMode="auto">
          <a:xfrm>
            <a:off x="5943600" y="0"/>
            <a:ext cx="1295400" cy="533400"/>
          </a:xfrm>
          <a:prstGeom prst="ellipse">
            <a:avLst/>
          </a:prstGeom>
          <a:solidFill>
            <a:srgbClr val="3399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5943600" y="152400"/>
            <a:ext cx="1192213" cy="274638"/>
          </a:xfrm>
          <a:prstGeom prst="rect">
            <a:avLst/>
          </a:prstGeom>
          <a:solidFill>
            <a:srgbClr val="339966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b="1">
                <a:latin typeface="Times New Roman" pitchFamily="18" charset="0"/>
              </a:rPr>
              <a:t>COMPONENT</a:t>
            </a:r>
            <a:endParaRPr lang="en-US" sz="1600" b="1">
              <a:latin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Nitrogen Uptake</a:t>
            </a:r>
          </a:p>
        </p:txBody>
      </p:sp>
      <p:pic>
        <p:nvPicPr>
          <p:cNvPr id="43011" name="Picture 3" descr="37_09PlantBactNitrogen_3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24200"/>
            <a:ext cx="9026525" cy="3733800"/>
          </a:xfrm>
          <a:prstGeom prst="rect">
            <a:avLst/>
          </a:prstGeom>
          <a:noFill/>
        </p:spPr>
      </p:pic>
      <p:sp>
        <p:nvSpPr>
          <p:cNvPr id="430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763000" cy="1524000"/>
          </a:xfrm>
        </p:spPr>
        <p:txBody>
          <a:bodyPr/>
          <a:lstStyle/>
          <a:p>
            <a:pPr marL="227013" indent="-227013">
              <a:lnSpc>
                <a:spcPct val="90000"/>
              </a:lnSpc>
            </a:pPr>
            <a:r>
              <a:rPr lang="en-US" sz="2100"/>
              <a:t>Nitrates</a:t>
            </a:r>
          </a:p>
          <a:p>
            <a:pPr marL="565150" lvl="1" indent="-223838">
              <a:lnSpc>
                <a:spcPct val="90000"/>
              </a:lnSpc>
            </a:pPr>
            <a:r>
              <a:rPr lang="en-US" sz="2000"/>
              <a:t>plants can only take up nitrate (NO</a:t>
            </a:r>
            <a:r>
              <a:rPr lang="en-US" sz="2000" baseline="-25000"/>
              <a:t>3</a:t>
            </a:r>
            <a:r>
              <a:rPr lang="en-US" sz="2000" baseline="30000"/>
              <a:t>-</a:t>
            </a:r>
            <a:r>
              <a:rPr lang="en-US" sz="2000"/>
              <a:t>)</a:t>
            </a:r>
          </a:p>
          <a:p>
            <a:pPr marL="227013" indent="-227013">
              <a:lnSpc>
                <a:spcPct val="90000"/>
              </a:lnSpc>
            </a:pPr>
            <a:r>
              <a:rPr lang="en-US" sz="2100" u="sng"/>
              <a:t>Nitrogen cycle</a:t>
            </a:r>
            <a:r>
              <a:rPr lang="en-US" sz="2100"/>
              <a:t> by bacteria</a:t>
            </a:r>
          </a:p>
          <a:p>
            <a:pPr marL="565150" lvl="1" indent="-223838">
              <a:lnSpc>
                <a:spcPct val="90000"/>
              </a:lnSpc>
            </a:pPr>
            <a:r>
              <a:rPr lang="en-US" sz="2000"/>
              <a:t>trace path of nitrogen fixation!</a:t>
            </a:r>
            <a:endParaRPr lang="en-US"/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4572000" y="6248400"/>
            <a:ext cx="4033838" cy="396875"/>
          </a:xfrm>
          <a:prstGeom prst="rect">
            <a:avLst/>
          </a:prstGeom>
          <a:solidFill>
            <a:srgbClr val="FFEA1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000" b="1">
                <a:solidFill>
                  <a:schemeClr val="tx2"/>
                </a:solidFill>
                <a:latin typeface="Comic Sans MS" pitchFamily="66" charset="0"/>
              </a:rPr>
              <a:t>What will the plant use N for?</a:t>
            </a: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7372350" y="3305175"/>
            <a:ext cx="60325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700" b="1">
                <a:solidFill>
                  <a:srgbClr val="000000"/>
                </a:solidFill>
              </a:rPr>
              <a:t>root</a:t>
            </a:r>
            <a:endParaRPr lang="en-US" sz="2100" b="1">
              <a:solidFill>
                <a:srgbClr val="0F116A"/>
              </a:solidFill>
            </a:endParaRPr>
          </a:p>
        </p:txBody>
      </p:sp>
      <p:sp>
        <p:nvSpPr>
          <p:cNvPr id="43015" name="Oval 7"/>
          <p:cNvSpPr>
            <a:spLocks noChangeArrowheads="1"/>
          </p:cNvSpPr>
          <p:nvPr/>
        </p:nvSpPr>
        <p:spPr bwMode="auto">
          <a:xfrm>
            <a:off x="1752600" y="4114800"/>
            <a:ext cx="1600200" cy="914400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016" name="Oval 8"/>
          <p:cNvSpPr>
            <a:spLocks noChangeArrowheads="1"/>
          </p:cNvSpPr>
          <p:nvPr/>
        </p:nvSpPr>
        <p:spPr bwMode="auto">
          <a:xfrm>
            <a:off x="1524000" y="2743200"/>
            <a:ext cx="1600200" cy="914400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017" name="Oval 9"/>
          <p:cNvSpPr>
            <a:spLocks noChangeArrowheads="1"/>
          </p:cNvSpPr>
          <p:nvPr/>
        </p:nvSpPr>
        <p:spPr bwMode="auto">
          <a:xfrm>
            <a:off x="2438400" y="5791200"/>
            <a:ext cx="1600200" cy="914400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018" name="Oval 10"/>
          <p:cNvSpPr>
            <a:spLocks noChangeArrowheads="1"/>
          </p:cNvSpPr>
          <p:nvPr/>
        </p:nvSpPr>
        <p:spPr bwMode="auto">
          <a:xfrm>
            <a:off x="4572000" y="5334000"/>
            <a:ext cx="1600200" cy="914400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019" name="Oval 11"/>
          <p:cNvSpPr>
            <a:spLocks noChangeArrowheads="1"/>
          </p:cNvSpPr>
          <p:nvPr/>
        </p:nvSpPr>
        <p:spPr bwMode="auto">
          <a:xfrm>
            <a:off x="5562600" y="4114800"/>
            <a:ext cx="1600200" cy="914400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020" name="Oval 12"/>
          <p:cNvSpPr>
            <a:spLocks noChangeArrowheads="1"/>
          </p:cNvSpPr>
          <p:nvPr/>
        </p:nvSpPr>
        <p:spPr bwMode="auto">
          <a:xfrm>
            <a:off x="5562600" y="2667000"/>
            <a:ext cx="1600200" cy="914400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021" name="Oval 13"/>
          <p:cNvSpPr>
            <a:spLocks noChangeArrowheads="1"/>
          </p:cNvSpPr>
          <p:nvPr/>
        </p:nvSpPr>
        <p:spPr bwMode="auto">
          <a:xfrm>
            <a:off x="5562600" y="5334000"/>
            <a:ext cx="1600200" cy="914400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022" name="Line 14"/>
          <p:cNvSpPr>
            <a:spLocks noChangeShapeType="1"/>
          </p:cNvSpPr>
          <p:nvPr/>
        </p:nvSpPr>
        <p:spPr bwMode="auto">
          <a:xfrm flipH="1">
            <a:off x="2590800" y="3200400"/>
            <a:ext cx="2819400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023" name="Oval 15"/>
          <p:cNvSpPr>
            <a:spLocks noChangeArrowheads="1"/>
          </p:cNvSpPr>
          <p:nvPr/>
        </p:nvSpPr>
        <p:spPr bwMode="auto">
          <a:xfrm>
            <a:off x="6858000" y="3276600"/>
            <a:ext cx="1600200" cy="2133600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5" grpId="0" animBg="1"/>
      <p:bldP spid="43015" grpId="1" animBg="1"/>
      <p:bldP spid="43016" grpId="0" animBg="1"/>
      <p:bldP spid="43016" grpId="1" animBg="1"/>
      <p:bldP spid="43017" grpId="0" animBg="1"/>
      <p:bldP spid="43017" grpId="1" animBg="1"/>
      <p:bldP spid="43018" grpId="0" animBg="1"/>
      <p:bldP spid="43018" grpId="1" animBg="1"/>
      <p:bldP spid="43019" grpId="0" animBg="1"/>
      <p:bldP spid="43019" grpId="1" animBg="1"/>
      <p:bldP spid="43020" grpId="0" animBg="1"/>
      <p:bldP spid="43021" grpId="0" animBg="1"/>
      <p:bldP spid="43021" grpId="1" animBg="1"/>
      <p:bldP spid="43022" grpId="0" animBg="1"/>
      <p:bldP spid="43023" grpId="0" animBg="1"/>
      <p:bldP spid="43023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038225" y="457200"/>
            <a:ext cx="7586663" cy="1257300"/>
          </a:xfrm>
          <a:solidFill>
            <a:schemeClr val="accent1"/>
          </a:solidFill>
        </p:spPr>
        <p:txBody>
          <a:bodyPr/>
          <a:lstStyle/>
          <a:p>
            <a:r>
              <a:rPr lang="en-US" sz="4000" b="1"/>
              <a:t>Nitrogen cycle characteristics</a:t>
            </a:r>
            <a:endParaRPr lang="en-US" sz="480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191000" cy="4114800"/>
          </a:xfrm>
        </p:spPr>
        <p:txBody>
          <a:bodyPr>
            <a:normAutofit lnSpcReduction="10000"/>
          </a:bodyPr>
          <a:lstStyle/>
          <a:p>
            <a:r>
              <a:rPr lang="en-US" sz="2400" b="1">
                <a:solidFill>
                  <a:srgbClr val="660066"/>
                </a:solidFill>
              </a:rPr>
              <a:t>Inputs:</a:t>
            </a:r>
          </a:p>
          <a:p>
            <a:pPr lvl="1"/>
            <a:r>
              <a:rPr lang="en-US" sz="2000" b="1"/>
              <a:t>fertilizer</a:t>
            </a:r>
          </a:p>
          <a:p>
            <a:pPr lvl="1"/>
            <a:r>
              <a:rPr lang="en-US" sz="2000" b="1"/>
              <a:t>manures &amp; other organic materials</a:t>
            </a:r>
          </a:p>
          <a:p>
            <a:pPr lvl="1"/>
            <a:r>
              <a:rPr lang="en-US" sz="2000" b="1"/>
              <a:t>N</a:t>
            </a:r>
            <a:r>
              <a:rPr lang="en-US" sz="2000" b="1" baseline="-25000"/>
              <a:t>2</a:t>
            </a:r>
            <a:r>
              <a:rPr lang="en-US" sz="2000" b="1"/>
              <a:t> fixation</a:t>
            </a:r>
          </a:p>
          <a:p>
            <a:pPr lvl="1"/>
            <a:r>
              <a:rPr lang="en-US" sz="2000" b="1"/>
              <a:t>atmospheric deposition</a:t>
            </a:r>
          </a:p>
          <a:p>
            <a:pPr lvl="1"/>
            <a:endParaRPr lang="en-US" sz="2000" b="1"/>
          </a:p>
          <a:p>
            <a:pPr lvl="1"/>
            <a:endParaRPr lang="en-US" sz="2000" b="1"/>
          </a:p>
          <a:p>
            <a:r>
              <a:rPr lang="en-US" sz="2400" b="1">
                <a:solidFill>
                  <a:srgbClr val="660066"/>
                </a:solidFill>
              </a:rPr>
              <a:t>Main stores</a:t>
            </a:r>
            <a:r>
              <a:rPr lang="en-US" sz="2400" b="1"/>
              <a:t>:</a:t>
            </a:r>
          </a:p>
          <a:p>
            <a:pPr lvl="1"/>
            <a:r>
              <a:rPr lang="en-US" sz="2000" b="1"/>
              <a:t>atmosphere N</a:t>
            </a:r>
            <a:r>
              <a:rPr lang="en-US" sz="2000" b="1" baseline="-25000"/>
              <a:t>2 </a:t>
            </a:r>
            <a:r>
              <a:rPr lang="en-US" sz="2000" b="1"/>
              <a:t>gas</a:t>
            </a:r>
          </a:p>
          <a:p>
            <a:pPr lvl="1"/>
            <a:r>
              <a:rPr lang="en-US" sz="2000" b="1"/>
              <a:t>soil OM (&gt;90% soil N)</a:t>
            </a:r>
          </a:p>
          <a:p>
            <a:pPr lvl="1"/>
            <a:endParaRPr lang="en-US" sz="2000" b="1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24400" y="1981200"/>
            <a:ext cx="3810000" cy="4114800"/>
          </a:xfrm>
        </p:spPr>
        <p:txBody>
          <a:bodyPr/>
          <a:lstStyle/>
          <a:p>
            <a:r>
              <a:rPr lang="en-US" b="1">
                <a:solidFill>
                  <a:srgbClr val="660066"/>
                </a:solidFill>
              </a:rPr>
              <a:t>Outputs/losses</a:t>
            </a:r>
          </a:p>
          <a:p>
            <a:pPr lvl="1"/>
            <a:r>
              <a:rPr lang="en-US" b="1"/>
              <a:t>crop harvest</a:t>
            </a:r>
          </a:p>
          <a:p>
            <a:pPr lvl="1"/>
            <a:r>
              <a:rPr lang="en-US" b="1"/>
              <a:t>denitrification</a:t>
            </a:r>
          </a:p>
          <a:p>
            <a:pPr lvl="1"/>
            <a:r>
              <a:rPr lang="en-US" b="1"/>
              <a:t>leaching</a:t>
            </a:r>
          </a:p>
          <a:p>
            <a:pPr lvl="1"/>
            <a:r>
              <a:rPr lang="en-US" b="1"/>
              <a:t>erosion</a:t>
            </a:r>
          </a:p>
          <a:p>
            <a:pPr lvl="1"/>
            <a:r>
              <a:rPr lang="en-US" b="1"/>
              <a:t>volatilization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990600"/>
          </a:xfrm>
        </p:spPr>
        <p:txBody>
          <a:bodyPr/>
          <a:lstStyle/>
          <a:p>
            <a:r>
              <a:rPr lang="en-US" sz="3200" b="1">
                <a:solidFill>
                  <a:schemeClr val="hlink"/>
                </a:solidFill>
              </a:rPr>
              <a:t>What controls net mineralization of N</a:t>
            </a:r>
          </a:p>
        </p:txBody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05800" cy="5638800"/>
          </a:xfrm>
        </p:spPr>
        <p:txBody>
          <a:bodyPr/>
          <a:lstStyle/>
          <a:p>
            <a:r>
              <a:rPr lang="en-US" sz="2800"/>
              <a:t>Balance of mineralization vs immobilization</a:t>
            </a:r>
          </a:p>
          <a:p>
            <a:pPr lvl="1"/>
            <a:r>
              <a:rPr lang="en-US" sz="2400"/>
              <a:t>C:N ratio</a:t>
            </a:r>
            <a:r>
              <a:rPr lang="en-US"/>
              <a:t> </a:t>
            </a:r>
          </a:p>
          <a:p>
            <a:pPr lvl="3"/>
            <a:r>
              <a:rPr lang="en-US"/>
              <a:t> microbes need about 25x as much C as N to grow</a:t>
            </a:r>
          </a:p>
          <a:p>
            <a:pPr lvl="3"/>
            <a:r>
              <a:rPr lang="en-US"/>
              <a:t>If C:N ratio of organic amendment is </a:t>
            </a:r>
            <a:r>
              <a:rPr lang="en-US" b="1">
                <a:solidFill>
                  <a:srgbClr val="CC0000"/>
                </a:solidFill>
              </a:rPr>
              <a:t>&lt;20-25</a:t>
            </a:r>
            <a:r>
              <a:rPr lang="en-US"/>
              <a:t>, then excess N is released, ---</a:t>
            </a:r>
            <a:r>
              <a:rPr lang="en-US" b="1">
                <a:solidFill>
                  <a:srgbClr val="CC0000"/>
                </a:solidFill>
              </a:rPr>
              <a:t>mineralization&gt;immobilization</a:t>
            </a:r>
          </a:p>
          <a:p>
            <a:pPr lvl="3"/>
            <a:r>
              <a:rPr lang="en-US"/>
              <a:t>If C:N ratio is </a:t>
            </a:r>
            <a:r>
              <a:rPr lang="en-US" b="1">
                <a:solidFill>
                  <a:srgbClr val="990099"/>
                </a:solidFill>
              </a:rPr>
              <a:t>around 25</a:t>
            </a:r>
            <a:r>
              <a:rPr lang="en-US"/>
              <a:t>, then</a:t>
            </a:r>
            <a:br>
              <a:rPr lang="en-US"/>
            </a:br>
            <a:r>
              <a:rPr lang="en-US"/>
              <a:t>---</a:t>
            </a:r>
            <a:r>
              <a:rPr lang="en-US" b="1">
                <a:solidFill>
                  <a:srgbClr val="660066"/>
                </a:solidFill>
              </a:rPr>
              <a:t>mineralization = immobilization</a:t>
            </a:r>
          </a:p>
          <a:p>
            <a:pPr lvl="3"/>
            <a:r>
              <a:rPr lang="en-US"/>
              <a:t>If C:N ratio is </a:t>
            </a:r>
            <a:r>
              <a:rPr lang="en-US" b="1">
                <a:solidFill>
                  <a:srgbClr val="3333CC"/>
                </a:solidFill>
              </a:rPr>
              <a:t>&gt;25</a:t>
            </a:r>
            <a:r>
              <a:rPr lang="en-US"/>
              <a:t> then N limits growth so microbes scavenge nitrogen --- </a:t>
            </a:r>
            <a:r>
              <a:rPr lang="en-US" b="1">
                <a:solidFill>
                  <a:srgbClr val="333399"/>
                </a:solidFill>
              </a:rPr>
              <a:t>mineralization&lt;immobilization</a:t>
            </a:r>
          </a:p>
          <a:p>
            <a:pPr lvl="1"/>
            <a:r>
              <a:rPr lang="en-US" sz="2400"/>
              <a:t>Presence of resistant or inhibitory compounds slows mineralization</a:t>
            </a:r>
          </a:p>
          <a:p>
            <a:pPr lvl="3"/>
            <a:r>
              <a:rPr lang="en-US" sz="1800"/>
              <a:t>Lignin, polyphenols etc.</a:t>
            </a:r>
          </a:p>
          <a:p>
            <a:pPr lvl="3"/>
            <a:endParaRPr lang="en-US">
              <a:solidFill>
                <a:srgbClr val="333399"/>
              </a:solidFill>
            </a:endParaRPr>
          </a:p>
          <a:p>
            <a:pPr lvl="2">
              <a:buFont typeface="Wingdings" pitchFamily="2" charset="2"/>
              <a:buNone/>
            </a:pPr>
            <a:endParaRPr lang="en-US"/>
          </a:p>
          <a:p>
            <a:pPr lvl="2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8382000" cy="762000"/>
          </a:xfrm>
          <a:solidFill>
            <a:schemeClr val="accent1"/>
          </a:solidFill>
        </p:spPr>
        <p:txBody>
          <a:bodyPr/>
          <a:lstStyle/>
          <a:p>
            <a:r>
              <a:rPr lang="en-US" sz="3200"/>
              <a:t>Key microbial </a:t>
            </a:r>
            <a:r>
              <a:rPr lang="en-US" sz="2800" b="1"/>
              <a:t>processes</a:t>
            </a:r>
            <a:r>
              <a:rPr lang="en-US" sz="3200"/>
              <a:t> &amp; N transformations</a:t>
            </a:r>
            <a:endParaRPr lang="en-US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85800" y="838200"/>
            <a:ext cx="7772400" cy="4114800"/>
          </a:xfrm>
        </p:spPr>
        <p:txBody>
          <a:bodyPr>
            <a:normAutofit fontScale="77500" lnSpcReduction="20000"/>
          </a:bodyPr>
          <a:lstStyle/>
          <a:p>
            <a:r>
              <a:rPr lang="en-US" sz="2400" b="1" i="1">
                <a:solidFill>
                  <a:srgbClr val="333399"/>
                </a:solidFill>
              </a:rPr>
              <a:t>Mineralization:</a:t>
            </a:r>
            <a:endParaRPr lang="en-US" sz="2400" b="1" i="1"/>
          </a:p>
          <a:p>
            <a:pPr lvl="1"/>
            <a:r>
              <a:rPr lang="en-US" sz="2000" b="1"/>
              <a:t>organic N             	  </a:t>
            </a:r>
            <a:r>
              <a:rPr lang="en-US" sz="2000" b="1">
                <a:sym typeface="Wingdings" pitchFamily="2" charset="2"/>
              </a:rPr>
              <a:t>               inorganic N</a:t>
            </a:r>
          </a:p>
          <a:p>
            <a:pPr lvl="1"/>
            <a:r>
              <a:rPr lang="en-US" sz="2000" b="1">
                <a:sym typeface="Wingdings" pitchFamily="2" charset="2"/>
              </a:rPr>
              <a:t>(many forms)			      (ammonium, NH</a:t>
            </a:r>
            <a:r>
              <a:rPr lang="en-US" sz="2000" b="1" baseline="-25000">
                <a:sym typeface="Wingdings" pitchFamily="2" charset="2"/>
              </a:rPr>
              <a:t>4</a:t>
            </a:r>
            <a:r>
              <a:rPr lang="en-US" sz="2000" b="1" baseline="30000">
                <a:sym typeface="Wingdings" pitchFamily="2" charset="2"/>
              </a:rPr>
              <a:t>+</a:t>
            </a:r>
            <a:r>
              <a:rPr lang="en-US" sz="2000" b="1">
                <a:sym typeface="Wingdings" pitchFamily="2" charset="2"/>
              </a:rPr>
              <a:t>) </a:t>
            </a:r>
            <a:endParaRPr lang="en-US" sz="2000" b="1"/>
          </a:p>
          <a:p>
            <a:r>
              <a:rPr lang="en-US" sz="2400" b="1" i="1">
                <a:solidFill>
                  <a:srgbClr val="333399"/>
                </a:solidFill>
              </a:rPr>
              <a:t>Immobilization:</a:t>
            </a:r>
          </a:p>
          <a:p>
            <a:pPr lvl="1"/>
            <a:r>
              <a:rPr lang="en-US" sz="2000" b="1"/>
              <a:t>inorganic N            	  </a:t>
            </a:r>
            <a:r>
              <a:rPr lang="en-US" sz="2000" b="1">
                <a:sym typeface="Wingdings" pitchFamily="2" charset="2"/>
              </a:rPr>
              <a:t>	        Organic N </a:t>
            </a:r>
          </a:p>
          <a:p>
            <a:pPr lvl="1"/>
            <a:r>
              <a:rPr lang="en-US" sz="2000" b="1">
                <a:sym typeface="Wingdings" pitchFamily="2" charset="2"/>
              </a:rPr>
              <a:t>(ammonium, NH</a:t>
            </a:r>
            <a:r>
              <a:rPr lang="en-US" sz="2000" b="1" baseline="-25000">
                <a:sym typeface="Wingdings" pitchFamily="2" charset="2"/>
              </a:rPr>
              <a:t>4</a:t>
            </a:r>
            <a:r>
              <a:rPr lang="en-US" sz="2000" b="1" baseline="30000">
                <a:sym typeface="Wingdings" pitchFamily="2" charset="2"/>
              </a:rPr>
              <a:t>+</a:t>
            </a:r>
            <a:r>
              <a:rPr lang="en-US" sz="2000" b="1">
                <a:sym typeface="Wingdings" pitchFamily="2" charset="2"/>
              </a:rPr>
              <a:t>) 		       (many forms)</a:t>
            </a:r>
          </a:p>
          <a:p>
            <a:pPr lvl="1"/>
            <a:r>
              <a:rPr lang="en-US" sz="2000" b="1">
                <a:sym typeface="Wingdings" pitchFamily="2" charset="2"/>
              </a:rPr>
              <a:t>(nitrate NO</a:t>
            </a:r>
            <a:r>
              <a:rPr lang="en-US" sz="2000" b="1" baseline="-25000">
                <a:sym typeface="Wingdings" pitchFamily="2" charset="2"/>
              </a:rPr>
              <a:t>3</a:t>
            </a:r>
            <a:r>
              <a:rPr lang="en-US" sz="2000" b="1" baseline="30000">
                <a:sym typeface="Wingdings" pitchFamily="2" charset="2"/>
              </a:rPr>
              <a:t>-</a:t>
            </a:r>
            <a:r>
              <a:rPr lang="en-US" sz="2000" b="1">
                <a:sym typeface="Wingdings" pitchFamily="2" charset="2"/>
              </a:rPr>
              <a:t>)</a:t>
            </a:r>
          </a:p>
          <a:p>
            <a:r>
              <a:rPr lang="en-US" sz="2400" b="1" i="1">
                <a:solidFill>
                  <a:srgbClr val="333399"/>
                </a:solidFill>
                <a:sym typeface="Wingdings" pitchFamily="2" charset="2"/>
              </a:rPr>
              <a:t>Nitrification:</a:t>
            </a:r>
            <a:endParaRPr lang="en-US" sz="2400" b="1">
              <a:solidFill>
                <a:srgbClr val="333399"/>
              </a:solidFill>
              <a:sym typeface="Wingdings" pitchFamily="2" charset="2"/>
            </a:endParaRPr>
          </a:p>
          <a:p>
            <a:pPr lvl="1"/>
            <a:r>
              <a:rPr lang="en-US" sz="2000" b="1">
                <a:sym typeface="Wingdings" pitchFamily="2" charset="2"/>
              </a:rPr>
              <a:t>ammonium      </a:t>
            </a:r>
            <a:r>
              <a:rPr lang="en-US" sz="2000" b="1"/>
              <a:t> </a:t>
            </a:r>
            <a:r>
              <a:rPr lang="en-US" sz="2000" b="1">
                <a:sym typeface="Wingdings" pitchFamily="2" charset="2"/>
              </a:rPr>
              <a:t>    nitrite  </a:t>
            </a:r>
            <a:r>
              <a:rPr lang="en-US" sz="2000" b="1"/>
              <a:t>  </a:t>
            </a:r>
            <a:r>
              <a:rPr lang="en-US" sz="2000" b="1">
                <a:sym typeface="Wingdings" pitchFamily="2" charset="2"/>
              </a:rPr>
              <a:t>    nitrate</a:t>
            </a:r>
          </a:p>
          <a:p>
            <a:r>
              <a:rPr lang="en-US" sz="2400" b="1" i="1">
                <a:solidFill>
                  <a:srgbClr val="333399"/>
                </a:solidFill>
                <a:sym typeface="Wingdings" pitchFamily="2" charset="2"/>
              </a:rPr>
              <a:t>Denitrification:</a:t>
            </a:r>
            <a:endParaRPr lang="en-US" sz="2400" b="1">
              <a:sym typeface="Wingdings" pitchFamily="2" charset="2"/>
            </a:endParaRPr>
          </a:p>
          <a:p>
            <a:pPr lvl="1"/>
            <a:r>
              <a:rPr lang="en-US" sz="2000" b="1">
                <a:sym typeface="Wingdings" pitchFamily="2" charset="2"/>
              </a:rPr>
              <a:t>nitrate  </a:t>
            </a:r>
            <a:r>
              <a:rPr lang="en-US" sz="2000" b="1"/>
              <a:t> </a:t>
            </a:r>
            <a:r>
              <a:rPr lang="en-US" sz="2000" b="1">
                <a:sym typeface="Wingdings" pitchFamily="2" charset="2"/>
              </a:rPr>
              <a:t> gaseous forms - nitrogen oxides and N</a:t>
            </a:r>
            <a:r>
              <a:rPr lang="en-US" sz="2000" b="1" baseline="-25000">
                <a:sym typeface="Wingdings" pitchFamily="2" charset="2"/>
              </a:rPr>
              <a:t>2 </a:t>
            </a:r>
            <a:r>
              <a:rPr lang="en-US" sz="2000" b="1">
                <a:sym typeface="Wingdings" pitchFamily="2" charset="2"/>
              </a:rPr>
              <a:t>gas</a:t>
            </a:r>
          </a:p>
          <a:p>
            <a:r>
              <a:rPr lang="en-US" sz="2400" b="1" i="1">
                <a:solidFill>
                  <a:srgbClr val="333399"/>
                </a:solidFill>
                <a:sym typeface="Wingdings" pitchFamily="2" charset="2"/>
              </a:rPr>
              <a:t>Ammonia volatization:</a:t>
            </a:r>
            <a:endParaRPr lang="en-US" sz="2400" b="1">
              <a:sym typeface="Wingdings" pitchFamily="2" charset="2"/>
            </a:endParaRPr>
          </a:p>
          <a:p>
            <a:pPr lvl="1"/>
            <a:r>
              <a:rPr lang="en-US" sz="2000" b="1">
                <a:sym typeface="Wingdings" pitchFamily="2" charset="2"/>
              </a:rPr>
              <a:t>ammonium, NH</a:t>
            </a:r>
            <a:r>
              <a:rPr lang="en-US" sz="2000" b="1" baseline="-25000">
                <a:sym typeface="Wingdings" pitchFamily="2" charset="2"/>
              </a:rPr>
              <a:t>4</a:t>
            </a:r>
            <a:r>
              <a:rPr lang="en-US" sz="2000" b="1" baseline="30000">
                <a:sym typeface="Wingdings" pitchFamily="2" charset="2"/>
              </a:rPr>
              <a:t>+          </a:t>
            </a:r>
            <a:r>
              <a:rPr lang="en-US" sz="2000" b="1"/>
              <a:t> </a:t>
            </a:r>
            <a:r>
              <a:rPr lang="en-US" sz="2000" b="1">
                <a:sym typeface="Wingdings" pitchFamily="2" charset="2"/>
              </a:rPr>
              <a:t>     ammonia gas NH</a:t>
            </a:r>
            <a:r>
              <a:rPr lang="en-US" sz="2000" b="1" baseline="-25000">
                <a:sym typeface="Wingdings" pitchFamily="2" charset="2"/>
              </a:rPr>
              <a:t>3</a:t>
            </a:r>
          </a:p>
          <a:p>
            <a:r>
              <a:rPr lang="en-US" sz="2400" b="1" i="1">
                <a:solidFill>
                  <a:srgbClr val="333399"/>
                </a:solidFill>
                <a:sym typeface="Wingdings" pitchFamily="2" charset="2"/>
              </a:rPr>
              <a:t>N</a:t>
            </a:r>
            <a:r>
              <a:rPr lang="en-US" sz="2400" b="1" i="1" baseline="-25000">
                <a:solidFill>
                  <a:srgbClr val="333399"/>
                </a:solidFill>
                <a:sym typeface="Wingdings" pitchFamily="2" charset="2"/>
              </a:rPr>
              <a:t>2</a:t>
            </a:r>
            <a:r>
              <a:rPr lang="en-US" sz="2400" b="1" i="1">
                <a:solidFill>
                  <a:srgbClr val="333399"/>
                </a:solidFill>
                <a:sym typeface="Wingdings" pitchFamily="2" charset="2"/>
              </a:rPr>
              <a:t> - Fixation:</a:t>
            </a:r>
          </a:p>
          <a:p>
            <a:pPr lvl="1"/>
            <a:r>
              <a:rPr lang="en-US" sz="2000" b="1">
                <a:sym typeface="Wingdings" pitchFamily="2" charset="2"/>
              </a:rPr>
              <a:t>Conversion of N</a:t>
            </a:r>
            <a:r>
              <a:rPr lang="en-US" sz="2000" b="1" baseline="-25000">
                <a:sym typeface="Wingdings" pitchFamily="2" charset="2"/>
              </a:rPr>
              <a:t>2 </a:t>
            </a:r>
            <a:r>
              <a:rPr lang="en-US" sz="2000" b="1">
                <a:sym typeface="Wingdings" pitchFamily="2" charset="2"/>
              </a:rPr>
              <a:t>gas into organic forms of N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nodu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609600"/>
            <a:ext cx="4619625" cy="2562225"/>
          </a:xfrm>
          <a:prstGeom prst="rect">
            <a:avLst/>
          </a:prstGeom>
          <a:noFill/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533400" y="228600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Root nodules on clover root</a:t>
            </a:r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457200" y="3200400"/>
          <a:ext cx="4549775" cy="3403600"/>
        </p:xfrm>
        <a:graphic>
          <a:graphicData uri="http://schemas.openxmlformats.org/presentationml/2006/ole">
            <p:oleObj spid="_x0000_s4098" name="Slide" r:id="rId4" imgW="5373360" imgH="4018680" progId="PowerPoint.Slide.8">
              <p:embed/>
            </p:oleObj>
          </a:graphicData>
        </a:graphic>
      </p:graphicFrame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5181600" y="3200400"/>
            <a:ext cx="3657600" cy="3027363"/>
          </a:xfrm>
          <a:prstGeom prst="rect">
            <a:avLst/>
          </a:prstGeom>
          <a:solidFill>
            <a:srgbClr val="33CC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 i="1">
                <a:solidFill>
                  <a:srgbClr val="660066"/>
                </a:solidFill>
              </a:rPr>
              <a:t>N</a:t>
            </a:r>
            <a:r>
              <a:rPr lang="en-US" sz="2400" b="1" i="1" baseline="-25000">
                <a:solidFill>
                  <a:srgbClr val="660066"/>
                </a:solidFill>
              </a:rPr>
              <a:t>2</a:t>
            </a:r>
            <a:r>
              <a:rPr lang="en-US" sz="2400" b="1" i="1">
                <a:solidFill>
                  <a:srgbClr val="660066"/>
                </a:solidFill>
              </a:rPr>
              <a:t> fixation:</a:t>
            </a:r>
          </a:p>
          <a:p>
            <a:pPr lvl="1" eaLnBrk="0" hangingPunct="0">
              <a:spcBef>
                <a:spcPct val="50000"/>
              </a:spcBef>
              <a:buFontTx/>
              <a:buChar char="•"/>
            </a:pPr>
            <a:r>
              <a:rPr lang="en-US" sz="1900" b="1"/>
              <a:t>organisms in </a:t>
            </a:r>
            <a:r>
              <a:rPr lang="en-US" sz="1900" b="1" u="sng"/>
              <a:t>symbiotic</a:t>
            </a:r>
            <a:r>
              <a:rPr lang="en-US" sz="1900" b="1"/>
              <a:t> relationships e.g. </a:t>
            </a:r>
            <a:r>
              <a:rPr lang="en-US" sz="1900" b="1" i="1"/>
              <a:t>rhizobium</a:t>
            </a:r>
            <a:r>
              <a:rPr lang="en-US" sz="1900" b="1"/>
              <a:t> and legumes,</a:t>
            </a:r>
            <a:br>
              <a:rPr lang="en-US" sz="1900" b="1"/>
            </a:br>
            <a:r>
              <a:rPr lang="en-US" sz="1900" b="1" i="1"/>
              <a:t>frankia</a:t>
            </a:r>
            <a:r>
              <a:rPr lang="en-US" sz="1900" b="1"/>
              <a:t> and coeanothus, alder</a:t>
            </a:r>
          </a:p>
          <a:p>
            <a:pPr lvl="1" eaLnBrk="0" hangingPunct="0">
              <a:spcBef>
                <a:spcPct val="50000"/>
              </a:spcBef>
              <a:buFontTx/>
              <a:buChar char="•"/>
            </a:pPr>
            <a:r>
              <a:rPr lang="en-US" sz="1900" b="1" u="sng"/>
              <a:t>free living</a:t>
            </a:r>
            <a:r>
              <a:rPr lang="en-US" sz="1900" b="1"/>
              <a:t> organisms</a:t>
            </a:r>
            <a:endParaRPr lang="en-US" sz="2400" b="1"/>
          </a:p>
          <a:p>
            <a:pPr lvl="1" eaLnBrk="0" hangingPunct="0">
              <a:spcBef>
                <a:spcPct val="50000"/>
              </a:spcBef>
              <a:buFontTx/>
              <a:buChar char="•"/>
            </a:pPr>
            <a:r>
              <a:rPr lang="en-US" sz="2400" b="1"/>
              <a:t>N</a:t>
            </a:r>
            <a:r>
              <a:rPr lang="en-US" sz="2400" b="1" baseline="-25000"/>
              <a:t>2</a:t>
            </a:r>
            <a:r>
              <a:rPr lang="en-US" sz="2400" b="1"/>
              <a:t>  </a:t>
            </a:r>
            <a:r>
              <a:rPr lang="en-US" sz="2400" b="1">
                <a:sym typeface="Wingdings" pitchFamily="2" charset="2"/>
              </a:rPr>
              <a:t> </a:t>
            </a:r>
            <a:r>
              <a:rPr lang="en-US" sz="2000" b="1">
                <a:sym typeface="Wingdings" pitchFamily="2" charset="2"/>
              </a:rPr>
              <a:t>NH</a:t>
            </a:r>
            <a:r>
              <a:rPr lang="en-US" sz="2000" b="1" baseline="-25000">
                <a:sym typeface="Wingdings" pitchFamily="2" charset="2"/>
              </a:rPr>
              <a:t>4</a:t>
            </a:r>
            <a:r>
              <a:rPr lang="en-US" sz="2000" b="1" baseline="30000">
                <a:sym typeface="Wingdings" pitchFamily="2" charset="2"/>
              </a:rPr>
              <a:t>+ </a:t>
            </a:r>
            <a:endParaRPr lang="en-US" b="1" baseline="30000">
              <a:sym typeface="Wingdings" pitchFamily="2" charset="2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6" name="Picture 4" descr="http://qualitygreenspecialists.com/web_images/greening_tree_with_micronutrient_deficiency_symptoms_while_other_leaves_have_asymmetrical_mottling1-26-14_img_89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"/>
            <a:ext cx="9144000" cy="66294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pcyc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7162800" y="152400"/>
            <a:ext cx="814388" cy="336550"/>
          </a:xfrm>
          <a:prstGeom prst="rect">
            <a:avLst/>
          </a:prstGeom>
          <a:solidFill>
            <a:srgbClr val="3333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600" b="1">
                <a:solidFill>
                  <a:srgbClr val="FFFF00"/>
                </a:solidFill>
                <a:latin typeface="Times New Roman" pitchFamily="18" charset="0"/>
              </a:rPr>
              <a:t>INPUT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8153400" y="152400"/>
            <a:ext cx="838200" cy="336550"/>
          </a:xfrm>
          <a:prstGeom prst="rect">
            <a:avLst/>
          </a:prstGeom>
          <a:solidFill>
            <a:srgbClr val="CC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600" b="1">
                <a:solidFill>
                  <a:srgbClr val="FFFF00"/>
                </a:solidFill>
                <a:latin typeface="Times New Roman" pitchFamily="18" charset="0"/>
              </a:rPr>
              <a:t>LOSS</a:t>
            </a:r>
          </a:p>
        </p:txBody>
      </p:sp>
      <p:sp>
        <p:nvSpPr>
          <p:cNvPr id="18439" name="Oval 7"/>
          <p:cNvSpPr>
            <a:spLocks noChangeArrowheads="1"/>
          </p:cNvSpPr>
          <p:nvPr/>
        </p:nvSpPr>
        <p:spPr bwMode="auto">
          <a:xfrm>
            <a:off x="5715000" y="0"/>
            <a:ext cx="1295400" cy="533400"/>
          </a:xfrm>
          <a:prstGeom prst="ellipse">
            <a:avLst/>
          </a:prstGeom>
          <a:solidFill>
            <a:srgbClr val="3399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5715000" y="152400"/>
            <a:ext cx="1360488" cy="304800"/>
          </a:xfrm>
          <a:prstGeom prst="rect">
            <a:avLst/>
          </a:prstGeom>
          <a:solidFill>
            <a:srgbClr val="339966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>
                <a:solidFill>
                  <a:srgbClr val="FFFF00"/>
                </a:solidFill>
                <a:latin typeface="Times New Roman" pitchFamily="18" charset="0"/>
              </a:rPr>
              <a:t>COMPONENT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 descr="data:image/jpeg;base64,/9j/4AAQSkZJRgABAQAAAQABAAD/2wCEAAkGBxQTEhUUEhMVFhQXFxoYFxgYFxcYFRcYGhcZGBcVGBYYHCggGBolHBUUITEhJSkrLi4uFx8zODMsNygtLisBCgoKDg0OGhAQGiwkICQsLCwsLCwsLCwsLCwsLCwsLCwsLCwsLCwsLCwsLCwsLCwsLCwsLCwsLCwsLCwsLCwsLP/AABEIAMIBAwMBEQACEQEDEQH/xAAbAAACAwEBAQAAAAAAAAAAAAADBAIFBgEAB//EADkQAAEDAgMFBgUEAgICAwAAAAEAAhEDIQQxQQUSUWFxEyKBkaHwBjKxwdEUQuHxI1Jicgczc4KS/8QAGgEAAgMBAQAAAAAAAAAAAAAAAwQBAgUABv/EADMRAAICAgICAQMDAgUEAwEAAAECABEDIRIxBEETIlFhBTJxgZEUM6Gx0SNCUvBiweEV/9oADAMBAAIRAxEAPwDP0nd1INMc9yDn7yoNzgIRjRkrVU7rqW2x9qua7cqOJbENOZHATqOp0VfhVz3Rl0XmaJ3L3EYd7Ikd03DhdpHX7QhfGdi4HLjfEaYTtF86E8wCp4MguUV76h+3IIDhkenmFY0677hlPFgTqOfpw5sti+qXKlTsR4fULXuTwtHdF/5lMYzy0IBwV2TcHiG3mIP5zTKggESgPJCPtv8A5kGYUF0gXV0Ye4ELZ1LZ8MAabiJMAD2LKcjqg2Y1iwvkNKLiWKxAkBhLovpnGSTzeQa1Gm8J8S8mv+KnRVc4fKAI0J+kJQeVXYl1bEV5GAOL0F41uobMWPUD8nN/p1+YvWxWlhPn5rlUt/E0PH8T5gKBr79Rmg+AN4CDpn4k80dxSgCXy+JVjfWpHF0ARbqlSP8Aug0Yg/X69yixFAtdvc0wtFQPvNPCwccfvKDbDB2rjxujgUtGed8/F8eYiV9NxXCIzRbC+HjiKTqjjuiYZaZjMm4gTA80dFHuafi+Aci8ia+00ewNhCg2fme4w5wyjRom8fVVZiNXNXx8A8ZCLFmW9VsjdInw05+qXV/quJr5N5rmK+JfhEbnaYZoa5sywZPEl1uDrkDkAOCYHFtQ/keHjzJyx6P+8xWHrbxgqrrQ1MF1I0YTEUYsoW7lV3OUJBUcd2JUrG3utKJxoSQKkCHESD4KKNXI1Ikrh95w3OEkCSqfmdObzSp5TtxuwCuZB3AvGoUL1JHU6TMQoqRUk619VXdSfU0vw/8AEe60UcRLqQEAxLmD7t5ZjTgqMhO4fmHXg/X3l/8ApC3/ACUXgscJDgZaeR/BXDIDo6iuTA2FrHX3jWMwba1MNeNx4Hdeyx/kTogjMyts6mh47rl+nIalRg8V+n3qeIcQc2PaJaeIcBqnaDAVLZvHfAtV379GWmzcU2oC5hmT7AVTjI6iJTdiMY7FNgNcLxM6dOM2Ul1UgkxnxsTuCa0df6QNLGtmZIAE6T0BUY8yA7kn9PzARepjN+d3zvOYzSubJb2ZrqE8RFX2e5zZ7YsEHM5aT5mV8oAHUlia7m905Om/LX0QVHIzz7lsdrBUKdt424A+igsCdQ3joo+pp0sG8Drx05gIwyECvU1sXnV0KAkMftDcDQ2k54c9rRBHdBMbx5AaI6OMhrqEy5S1N7hMRUIIPD6IWupw4svE9GexGFFQC+qJhYAgGR4+b4HpuvvKf4n2KTuOYOAPjkjcxcW8sf4gjjs3K/BfDrzVax7S1uZd+3dGcOFpytzRUW+oHD4GQ5QjDX3/ABN9hcOIgDdAgbosBeyLkcrVCa+fL8NcRoRzD0YsAq5QHFkyuZhkSyZHduZOsWS2NSxsDqZ3hYyWZp6m2xk+HP7po4iRqaeRSaIEzW3fggVqgrUi2mXE9rIt/wDIAMzoRqYPFVoNQEzM+Fc7jia+8nS2PSpNLWgneG6XH53SLn/iOQV+AGrmz4ng4sacPZ9zB7Ww4pVXMAMA2ngRPldDJHU875eAY8pUdQDWzqrg6iZ1Jtw5aJBUAVIFGceZUMftIOpMU56IQB6lRKmpTuUdcYqMBZZZqo3BTlOS6NFIEkLcDVqlpIUEb1K1uT35IVTOjLmgCZUkTtdy12NtZ1H5e8w/Mwmx58jzVTjDDXcOp5DieptMBjG1GB1K7TmD+3lGY+iWLgEhxB/CwP0yG3cNTfTcHboduy0SN4kaxnCnAz8wFFg6mvhytkx/FkGpi2UqtDvsfYnQ5kcWnNaWRGXXqIZMLLsblpja7nGN6YgzPKPus1yQbM1a4Ip6ElRDoGZt4c/sq2OhGFYOColhSAAkeSXdm9zM8lMo22wI7g3yMveqEXNSMfktXWovjHB7iLzZotxMn0B81ZOiYh5DB31HqmD3ALl1lKi9x3B4y0GYxTEMgdVYgHqOMEC2BqRwDC4nkJP0/hTjH1XA4ySC9ansdT1XBhdQuEgEKfcBh8Q4TGeY5pgoLFR90Qke/Rlg+qXt70AiCffvJXONudSi+KFfQqOYZs5ZaHz80zjYqN9wuPJ2T6juEpxMjP6ZK2Vg4q4v5bDIOINQpfuzJNrRryKV564zLObjj4e4GqQBEifv45H8o2JmT1Yj3hLkRdjRiYxRDtDw/MapkvY1NMoGXUs6VQkZZ+XVJmw2pjMpxZaX3FMXhxMxz4JlVIFk3NfxiVGzZmS+Ndm9xtYD5RD/APrNiehPqlVJDMDMvzcRfk3tf9pi2uGinnRmITvcKJi6sWMoYMSHZWXAkyeNiTZUgxooupUip4UWqoyGpHIyJpHQowhNQbmuBXbkgyDqZJUgbkruScyysVuWIEmyiSFQqYKtz1Nxa6NFZFMLRqxHsHjHUzvU3QfQ8ihZcSuKMqmVsbWJoWfEgqUy2p3XxZwAIv6hAx48uIijqavj+Yrin1ENjVN4iYcBJDr2j7rT8tv+jfswyUWpY40hzyVi5OQAuX85HVKvUssNhrCM8jfhohq9CjF8HlKqbMO/DwDZWvkKheZyJuVVTGup7zdDn0/qyrhCjJbdCZZcYmI9T2Ace0a8EmQTcmwyGd9Cr+RkBAFV/EF8jZGHETQdsSB7+qEgPZmljxsVtjX4iWLqGInorMQakeRlDsFUxnZdIQfrxOiJtBZOo6yMmMUR+Iw4DUjyQUFmDx48gYNVxDEYQggi4TYIIjJzKw+zRyhgmjMkuJJJvHygQBw5c5TYLkaEZXnxJO5ZYfDhh1zJk3N7z5quNyxIaI4WO1MboMvIPvr5KcrL0ROzlSKYQdZsu0kDOc+o0hLfeZQUNlAaVm0KTtbAZ3t0k+7o+IV7novHKoKu/tFKQi+h5/SyMQY251+ZcYF4EDlNznlxQBkt7PqYWbKGzi/UaqPP44R4JniHGjHEUN0YtjsOHN3XAFpkObxBEEe+KSoByJTB/mOp3qfE9uYJ2FxL6RJgXYf9mOu13lY8wUdUBW/cxfIwcGI9QFXHc1xQxX4zD4baEwFVrQXKEFZKs+Chqb3Kjc7+pC6pPGH7Izmjg7nAicDZOam7MkRp1NoROMuEMCCLqNgyShkn1hC5jWpQ6gBUCgNJ5nqdpuGaj3BnucfVmV1ywEvthbOcz/I5zSxzREE5ug3EdQl8uUftm34WNkIJOiJetww1t04+KSckjRhvIQsppoTB1Wtdc6/Wx9RKEBuZfjhQxDR6pi2ixEEK11uaJ4oL9Su2gWlpMShAnlYmZ5IBF1EsC4b7tIgDwAn7ouXsQPj1yEffXDcz5KoNihNDN5AVeNbgSS6419FZOPuW8NcYBLmPYJsNOZI8Tz+gXMOSmNeSwAUDV9D+IZ9PeGf5VcY4mzK4MpV9weEpvc6Mg3vEnKyewU2o8xQjXuW2GbZpdExJ6+OkJtSAWUQZe2KiMdrrf8+8/Pilcp4nR3M/MowsGB/mdo1Bx56ZcuSucgdbI6jByrkQt6E4TlkT5kIKhT3FfFwK9u3UDiSHy0256eSYwgKQ3qaGJDhYMNiJ9mRzHmiZ+uQNRjOSyWDRjGzfmvw8pJz8tEpib6rMw8b/APVttyye3IZp8Gga9zWTokanWMm3RJ8jzJMVTIVzm/t/eY//AMh/D/b0hUaJqUgZjMszcOcZ/wD64onjZQr0ejFs2UO/ET49jMOVqcBBUJDBBzSCQYQM2HkIHLjsS6xFFzxIQcWAg7g8ePe4juPFkf4xDfGsvaMuzSiCJY1sweKaBrdMrj1GviAFxnD3EoZO6lLN6huzbulXC3sySwA3Kn9Od7OyggGDZgYXcAVCKg7nKrBFioq5IAMLgKDqjg1gvrwA1JUHUuiFjQmm2U0QWtJO4QPPXpMrN8hvq1NhGrGF+0tqbp5x4Je2HcFkOVNdgwYYN7vC0+Xsgea7kQLiSsUyWRUdfSDlFg9xsuH0ZX4+iQ0gZE9VKr9QBiedSNXqI4PEd10RJc76lTkBLGDUgAwoJF3H3xUD7CMYsJYgv1C0K/egRHLPPRWYAdR3jjQamiYAB6IrmqAifkZC+Qn+ghexEIDCuoZHob7kcO8AhoN33PQZfb1WjgxlE5e5oDE3EOexCYkOEBoE6Xtnn6IuFjstqW8W2t2nqbXPG66Z5WUZkUixJ8nEjLyEJTZB3Z6jM34e/wCVVWwd6mCzFbQHuNilHONeH5PkrLZmhiDqoHowAwwdfWU7YAoTUGQVUUDIkX1sg+S9gWIDzsoAquxJbMHePQdczkgY/pImL478cmhLZxvf+0yz1RE1Wy8AD6gqTy53dy+3EcihcDxs+5lPlZ3sQlXu20UhB/Wani+OoFg7nyf4l2A2lXJaP8biS0f6nVvhpyhaGDKWAuA8vEcZDAaP+8qMVQbFkfJkAETOTUXpEjogfJ7gWf7SZAVDlM7mZZUGQYKENGCB4mKYvCTlmmRlFVC/LJNG4M0Jqu5QtvU92k2VedmDZiYJz91w4aqQaM4TtdodcZKHne5PD4btIDbnIDiqgyyWWoS/xtJmDw+4D/mf851A4IGVz+0dmaaquJLMR+Hnn/IeO79Sl8+MKBB4MpYkzT4F4BEnwt4JZm1c0uYKcoSu4XGhHGT1VGINERPzODLd7ncLXlsZRYrhrRgMLqE3EsTVlwubGT4XKJh2wuKZDybuJ7LwYiTlmOPiuyOCaEL4+KzyPUJjXqFB9TSONiKHRgNnO77d423h9V1G9xfHjYvxJ6mrY+/C+SO693EsjEZCD946R3CTMac+QXYk+oXNHx0VmF7g8MC2ZAL3c/lHA+qZzZQ2vUez5LHA+52q68aD3pkiYq4mo1jxhEqOUas3gqjFlFdiZ2Uti/IM6LvEEcb++aEOjMliHyajjTnYfWfFXQADcdTKQaaRHC3JdzptGEGbjl70Ys7DkEn0UZWDQ2fOjCoFldrahHFumsT+QuCEixMgZQj3CUmOqXOXp/P06qwSjrZlryZtCPCjFxbxVipPcZHjVRB3POuIkficlD42WG45sbD3KL4g2X2tNwgb2bTpvDL8eJXLkZSLhnytkQ4sg/r9p8kxsgmbEGCNZ1COTy6mKym+JgXVTAUEkCUqpAhyrynVLNtW6JxlKknEgSpAuTQihcXZrmE6p5pgKs6p6JELhIvclVd3YChmndmbL4Q2S2hRdisRYhu8GnMDS3ErtAWepq4MHAcm7mV2jWNd5qHUzHAaKmNO2PZiXkZ+bUOpc7Ap7rHWmSPT+yl/K2QI34KAoxMt6bTNun4+ySsEUY1jyKU4n1Dxa8euRKrxBnfCrDqKk7r542P2PlbwXdj+JlMOD0eoLG1pkAaEedh9UXDQsyrMCaEgKZY0AH8IdgtZjOIBCORilQSPqjK16E00y89L0IOCIQi/cUR+GU3NVs+tvNa4idDORI5ovzApfuK+QgfLyX3/ALx84reIvPC0Dw/pXxEkEtNrw8BRbcbkoIB1PXI6x+Vwbk4+0ErjJm10JGlUF5Mjhe3FGbloqIxnGSxwEabiABlbjawjX85IZZhdzLzZHQlXHc5hXS4unLK8Ak8f5Vr2AIlgxl2Jlg2pOWnv8JkFar3NNeFcT3PYhpIsYcMkuw3E8630epXnHWBBubGRxtAGpV1SjZinM13PBji64O4NIuTxPHSyIXWqBlCpJ11LRtZsWty99FVWAmn42RQKOp7eHFMIRUfRgVg9+LjX1VjbX+IUgt/SCrtJaffgqcRe4VePIGfL/i/ZpbUNQNO64mbZOGpPPPrK6uJmb+qeJwYZE6PczRMhQdmYzGdFc8FFkTqMeDwjA6lZw1ZCpcru5CmwnNTUsTQ3OVKCiVuTYA0iTbWLqDLIFZqY0Ja7NwjO1kk1GgbwEboJ0BMnkgtmUbM0sXipjYFmsepoNo47tm7tRgDP9QTFspNiULJmLEcZpFFyLQ3EaeDpEWpCI0c78lR/iHAoxXN4mEDejHcNh2sHdBjmZ8OiVyZCxsxPG3AERmm2QfPw8OQQsZo7hvCf6jch2cHXr9EbJYGpoZmYj6aiuKpuzOURHHx+6ArUbImNnxtfJoi0OMxnLQP+QmfsmuIVDR7igu7jj6TtfT8pcKT1NHHgyPsxWpT5KVYg0IzhBxmgYShRmzrBUyEV+ZHk/GVu9y3wTALEyT5IAFGKYWCnvcfoMjLw4+KdLGtTR8jyDQCncMXWExwRMRHUt4hoUwozjKQGcIjZuJ+kwmfyqP0xlz4GSryJYXMzyspOu5DBPhtsiZA4dPRdy3B+KoALE0IZ1UNbMwdOunvqrXf7YXO6KpoxHF7Rc6N2RpGWf+x0+vREAr6miWTJdEx/A4SIe8y7XgOg01UtbnXULgwM1Of7R1xvc+/ZRCoAmz8alRrcUrVc9QD1VeIJAEEfEV2AAqQGIBMCR9J8VU42WyDqRk8R8a/SdRmhWB4H0/KuWdRuQ/zpsj1HZ5fhWBbUG2ZwQKqfNvjza81HYdsiINQ+RDPofJXr2J3meSBj+JfcxpAuF16mPFt5VLS244WXhFH2g/UDUG6oIqdPMrTKgzm3ICsSVw1OAljsrAOrODACeJ4BSqljUZ8Xxjmf8S7q4MUqpY0y0QAdSd0E+spLyk+rXqaHk+Ow0BoRik8zDv7HHkk+VdGC8bySDRNVDOw8ZW4JhSGG5uoVyLuNYdp3ZvOnVcyLdCCyYcZNAakXVSNYi6WyIVP4mR5fjnEeS6EbpVg4Z39bdFCsB3J8fMoG5GsLeyFVxcjLbj6TcqR87Bl3nG2kR+UUmsQmb+PzLRzJGfVDxn8zV8ZgOzEuxmTnGesK7KOo7kxBqAhMPRnP1QTjiz+MLFywNLS6scVC52fx148hqN4CCLm/XxV1qJePttmGeySbQjftE1Gf41v3I9lPKP7Vq1VSpUFaI7gMc4sab2gn8R6LsQ3/ABMfOpQ1I0saxrRAvqMo5n3opCMb1KY3AWhu52lSdUO9pPj/APSctb59ES1XruUALGXFGm0NgNER5/lTxsXdzUTxsfHRu5CmA24JjhouVGB1L4vGdbowz6ls/fij/V7EcVnBAKwIYDYqfi3yEYAo8qgTQIMgCNPfmrkWtSzsGA3OUQR7+6MVupdypj1KtAv7/C4qGEWyYlyCZL432YKw7Voio1tyBG+0aHmBcdCOEBdfpr3FvI8HnitRsf6z585qFRqhMH8QAIUUZxBjbal7o4O9yo6g8SZChpxGoFjbSukCM7Pwrqj2tYJJIC4CzUJjxNkcKJ9AxHZ4DD7o/wDYc+JJHp+Fdm4Ch3N608TFf/pMoKVffDXGZ1PPVI5eQv8AMJiy/Ji5gXfcfFPUaZckkRuiJk+VjYNy41LHCvaRz15Llc9CMYfLY0q9wrmhwtaEyikbM1MSuhs+4Gu0BojXNQ6EnfUpmwFjvqIOeWmR4dOCVKkGph50+J9R3t5aHZ8lF6qWGYBOtxWk1jnAzDhPdMg8QZyIP2RsgARbMWRVZhyNSwaOOWUIehVTX4ooAE42iAMjfgfdlDuSZfL5TFgF3BVyJ+iLiBO4z4isbJ/rGqcbkjOFXNYb8RbzmZSa6jWEfmDa+ar131MvAyhrMZFIzMz7OfFEoNsR8hXNiSbim3mR11CmiNGAyZSg4tKrbVZpYTJ3TYEDjrP5TeDGOJLRU2QWc6i2zWNdBJBHDMePFVy5OIpYsX5aAoTRYdgiB5TldAG+4/gC8auGFLmYHBFWguo4pC46A3JNp5n3/OvmiK9LUuuY/H+ZPsAffqUZc30SyeSeF+4QYeBIAsiK301fcsmbktE9zxpDh7zUY2Nn7CRgyG23oTjqXkrsVKwjsrL3B1m2KhWoCoXAaUSi2iN08ePTVSCXBml49ZBPm20KLW1ajWE7gcQJEHp4Zc0MLU8d5ePhmZR95WuF1TlAWYwXWjVXN3KSLsl1ysFhXXg5KZM2/wAEvpUXPq1PmDSWzlzRfpxizNjxcQx4yx7lLtjabsTUdUdlPd6cUHZsnszO8nOcrfgdQ2z8M4tc4ghsWOUniOXNByECvvNP9IXICf8Axl5s6IiCOZSuYMTHvNw5W6IqWDG7pmLa8xnPh9OiXsqfyJhFW8d7joYIlv8AGn9I+Nyxqavi52ynvUXfQJEgAhGLAgi462ZCCvKpX4mmSYhLNjA3cz38ROJYm5XYmqRYZHP89Pv1XYlDmYeTRIElh3f5CIJgN+k/dR5Asyw0wEtTUJsT7ul7AEYJYkBoSg43m+q4NcPgLK9Vc8aZPzSLmE2DQsTd5AAlNmoy94g5+9OKCCSamD5OYkEHuEwdcbhuMzbxVTVmBxOoU3GKmNDC20h1oAt1REZuwIUeQVIIij39oQAwd3IaAc+JzRxSm3gcuQu3Jtn7TuGwDnSXOi+WnSFc5idAQapkynuTZstu8RAAiZFr65dAqF70ROHjnlUb/RbsFrjNhnz59VOvYqS2FscKaDmzDyVFAG9y7Y8qrc7Tp1AQN7MnQHjzUhV7Bgw2RaA9wrXvb3Z+Ym8R4Z9fJXCitGSMrgERrsX2G9b2IKuqN6h1XM1VPNokA96/DSeqvwaiRLDDmCk3IPYY+Y/kcFSiRck4MhSwYCq+BBJ9PurLiZlsGO4vFyMgKvKna1RoYZ06efRThDg96mj4OPMp+o6nzvbdak5xdTfJJhzYNiBEh2TgY9EYmgTcxv1NsT5i6G77lO5wlD5TM5Rh13IkoOpPsJlR1K3O4XDAHedkMkdQAORjvj4rPIwn6gmbxNo5IJPM3L+RmscBOdpYiFHKtRGpZfDeIJcaTtbt8BceV/AoGZfYmt+neTwPAn+JpcK0ZR79/VKOzAAzQ8jJkxgEbj8gCTPvogMb/mZXkZw60RuSw2JtAE/Yn7IoUjYiuLO+NSBG8Xh3NIdyvbxRFWxZmj43EgnJ2ZXYumXZ2/KrpDRjXyJhHHu5WY2jJEcfP3dCQjnqY3k1ytZ7A1Zc42jeIHGxhdna3qVxt9ZMf3QSlzV3HFVXN9w7KXkdF10dS/FsTB52jBz0ynUc0ZMlXCY/MpiDoGDxhIm1v69wuXbRDPk5ExHCYmA7ux3jc5Z6DUo/wFms9QSqaNj+vqN4fDOe2ZIGk/Nx8ApLqmlkljVJ/f8A4l5hoDQIA/KqrD3HfHChLrcg2rBzz9/lSPpMlRwy/wAzva/hEC20YGK8mvcK2rOvBTxruAy420Drcm2r9Ud8dLG8mMhKP2hadUEhUOIqBF8uHiFJki4EXn3wRjhsaFQuXxBkArUIyroTPA8evAqiZDjNGAxZDjbg065xAM+CZLWQo9x8FSQBE8XWtOvouVKahD+PiCtx9GI4muS2D4KwAU6jePCqN9P9ZlfirH1ae6wCN5nzm4Mz3RNpiM+KqAN1M/8AUPObECiDuYylQvdVodTzTNfck5g4IXESk9UYYkIglRGMNJF9M0THjs2eofDh5N+JDE1ZgD5ZhdkblodRvNkGNeI7kK1OHAoV1qZ9wxqgmyGxMrudaS1we0wQZBGhCuBY3CIxU2JrsFiRWptqNscnxlIz+3mlGARt9T0Xj+QHQcpb4N0iD+feqBk43qL+SuNjDNpNF8iqoTdTKzKii1MsMLid+Q92QEaSOPr6K9cTKY3s/UYGvTaQQLwqvuOc1yECZ3H0AKjSNDJXeOPqqKZAOYAgdhw5skXJzQsxpp2AA3csZDJJPP36IeNS7BR7j+IFDr3KHD7TdTDqj3w4u+QEkcT3T/GS3m8bDxC1uGyZgBuXdDHte0OyJEx+AVj5MfB+K7iGWifpkadYkxJP/EfU/hMAIhBb+0ooCbff4gWAl+98zZyyI5RquyZeQ1Au75Gv19pcUcQ0N4ciLoCAe43gZK+qOBwMAG+nREtbGo4r4+QAE89liP3HL7q4CtYnBEZqEg6mcwjIwXUYTKq9+pwCTa3irrkF76lzmAOxYhqbTr79wj5GFQ+R0KzjZB1N7fW6sQHEHk45B3U6ah3hzv7GuaOAKoRhCpWozW3gRGRzQyiMpHuCbFjZSCJHtwTF+HvggDG+OmXcBj8fLjHIb/4lftCtDXOaC8NaXEASYaJ06QirkY+qj65eGPmw6mB2n8T1qlg/cZ/q37uzVS17mDn/AFTK5+n6f95RYms8ukknqSUJTRme2bI4PIkz1VxiWlE3KDcC2uYup4yeMbw7S6wy1V8akmWx4yzQlet+xuWqtkcftWPsVxLIVKg3d1C66maxJazIB4IgqpErXudpASqGRcJUspBaqlg0sPhWs7eeBZkS7gD+3x0QsosUY/4vMgqBc2Gz2b2R9SkOB9wg8RtlzUsKOHjMA+pXY9mpVfFQmiZN7P23nSdOXQ5I2NrtTEPIxhWoGHbW3pEQciJUZEKjcnG96OpQbWAaSRmGm/UWVcANEzjQOvQMDg8VAa0NGSUYbMvizUAAIPFgPPeJFwbHyVsOQ43DV1CjMbtpWtwgkjMZHeAgEXnjPPUFaK53ZiQNSWy/JoCO4UbxIbpmTmenAIeTIE62YAOB9Kd/f/iW2Apho9OM8/VK7Ywvj4eRswrS0C4tP1VSN1DDGotTBk3dcAAWm4RMd3xM7BhGTMFrUPgqgewOyIH9pl8P2jmf9LKNamNb5aZmUE2DEGGTE1dyFTFWg5k28VN6MGcxAIM82oTmQLwffl5oi2dQ6JlygX1GKdWbSSmceIN2Y7h8T/yaJ7T2zQoyHP7w/a3vH+EfHjCn6uob4sOM25r+sz2J+MxcU6fi838gjHIAKAlG8/FjFIL/ANP/ANibvjquDBZTItaHflD5/iB//q//AA/1hqvxlVsWNYOIMun1sqhz1Ib9VPQX+5lTW+LcQXkh4ZOjQI9ZKJbVqUyfqOV/sBKmowklxzcZ87oBJuZjsWJJg61QyBCutSqyDak8lYkSTqAdVM2U8hJ5S1qvDBut8VfI4UcVj304lsxV7DEhCAiTuXazBvcYuoEpVyTHaqTIqecbiy7jOqNgcV1TgJodiGl2Za0mSd5wMTwtGn5SeewwPqbXhuiJa7MucDiQ2zSlm5EWRCZnyceREsKOLgzGl8lRfuJmNnZTdRunV3jYT+MvumAoIuKvkLG6gcU6JdkWiDB04+FvNNEAruB/Imd2liy5jy7SAOckJcoFB4wiMSrE/aJDFlob3b6AJHhyNSFP2hqjpdcxOTQb+PBMDCFFtDkVtoenSmC45aacuqHky+h1OLch9hLRlLWBKCDZjfj4UYi+4VjY95cFYECNDGmMk3Ch4IPu/VWuzc5sqNuom90Akjlz8kTEtmd4OItk5jVRbAO3SQLAkkDL06ynCaE28zUm+5YtxImffv8ACD8e7mS3iE5AwMliXAiZuMj9ELIKMT8vCBv3AnFy6BY2mcgoVvRgvnNBV7lFtrbVYONMB1O18t5wORBGnMG60sS0AYQ52xil7/8AepncyikRZmLbOzE6zocoo9yu6knuUXuUHchTfnwUGrliQIGqRIMKQSJ3qHq1iQIQ7uCqTLbTClQZIWKVau6iBSZIUmD32qCs7jGXu1PFXC3sy+VzkP4kn1tFWqMEO5ymQVxoTrqRY8NN1Ikw7RNwu9yu4Rz5CmSNT1JxFwSCOCqwBG4RXKmxLnZ+2rgPZJkRukDl+63jKUfFo1NRP1MMvAruaovbMSOsg+vgkPqBiGdvkIAlthMVSaQS9s5fMEfErn1D4vFD0YztGrQIG45hfpDwT4hMMSBFc/j8CKEzmO2OwsLd6AXh1uA/apxKTqVGKgV+8oqlWm0llMEDIuPzHoodeP7V3KF+GlH9Y2zCNgOB8OCQ5PdGBu93LDst3d3oVKuGBGrhsIx7u9oPCVUgAQuN2Jv7SWMbF5gk5fVcBctkY93DGhDRA014+5R0W9R/xUDLQ7MAcOZF/D0V1YLawgzLhtPvBYihHeAk+/5REsij1C4TkyCmOoLD1DkQL5fYwpYe1PUu+M9o2xJOrjWT76Ki4y2zAJ4L5du3cEXb0nI5eGd/fFQy01CUfD8WYcRclUw4ezcqN3mj5SCA5v8A1dztaIPBNY8+uJEcYY8w4sKP8SlrfDrhJpPa/wD4u7jx590+fgm1KnoxJ/03INpsRCvsKtG8aRIFzulr4HHuEwFbsRdvFyoLdTKirY2yQzUVavU4/JC2TB3ucZDgEQnUkmp35TyUATq9x2gAQiKJcSuxOzDvSCi2AJbkKnjs8qmpWpKrWEbpEFV2OoIA+p5jZXLvUgHcM/CZFua4iddmeNGTcLhqTdTrGOExkrcZxIixeVU9ysIym8hxId3QCbWg8Tpp5ofJfvLlKWzD4Vu8FbjICx3B4U70ASTkBn5LuIG4UWJpsN8KEgOqkMHDVByeRQpf7wpe9CFbsxzSSym3daDHeJc4jI8BPBJ5M2HIABZYwi4+XWzLrGbMrCgHb4a/dl3/ABPLiiHIUYKYPOjY5n8Phar3Q8y4cQDPorZc5Q76iPz5CaP+0aqbPLRIAPIWvKEMqMdiW5r7X+07Xo1IhxcOEi3FERcZOpJCNqyP5ELhsUZbwHAyfJVbxrBrZkqGBFGx+JMYgOqw7IXvbwQWwlRILEv9UuGPa4EtuB7yUCxNDF5Q9eouxm+ZyA9TwXAbgfkOR+X2namHzjP3CLyBNTSHlKW4xc4UEdM+v3XJ2eMHhyt8hGPoytq4e9m2/KLx1VzZUWuzuefQdFrDVQlE/mUQKGs9yIw5gZx7noigi+tw6ut9bk3UIBOZ0HLIKflFgSp8peYQQLGubMA+XHmj2jdRs5EYbOpA7IoVTNSluz+5jnB08Ynd9EQ8TodzNz+DgyXx0TM/jPhurTDnAdowatkuA4ubE+IkIbLUxPJ8DJhNgWJT06YVf5iJgq9XRT3LaAhcM8lsBcblbMmcRzXAEyQD3Dioq8jK8jAYiiHkFMLuVBIkaLIJkKuhOhaTDvSSu2dyZ59YA3XaMoTO9sIgLuU7cL8OYXtK+48SBLusZJby3KYiwhsYBO5uf0w3YiBcGR9QvPhiCDe5zGI19gU3EFncec4Eh3MjQ81o+P5zKfq2JCNR3BvxjcI7dY2X2uRL3TlHKeCZOR8xrHL2SZoG4h7oFbuv/c0D5eXM2vZZvlFti+pIYcqEd2Yxroe492e4P9jo88uHnwVvExhQGbv1GvlXH1DYusXGBMjy96phh7Mz8jl22ZVMpFjibxNycyNVcjmlHuL7B3LulhASHRbPr4JZVNxzFjDMDUjtLD7zcpIyRiR2Ix5ONStrKPDYFkwR3hl+Fb5D6OpnKgv8xo7KG6ZMnhmFYZz7EY4MFs7/AJgBQNMTcbwNhr4IwZHPUoCB2CIHAYg5B0gaOBGnEa5qDgHYMhXHoxyjjC1rt9p3jJtcchbwQjjYeoRHKgwuArNc25Ek34yuVuJh/G8j47J9ztRgMicrKRk3cfTzVBN6gjhZ+UeYsfD3khOxJsagcnlu7WnqdbgD6ZZKOLWN9zgctgse4q6jBlw0P9TqrrjBaif6zseLlkAvuLurRw8gj/4evepqJ4l/epwvJsIjoD5JjHh0CY1h8ZUFkG4ttCp2dCs5wPyEAjSbAyNBJRcmMaFy/l5FXCTMI5DJszyD2TcjUw+SnXUp6ngN23FSRUmCq0DNly/acIM74su4CX4RltXdRFMDVyTnuz4rmE4ica2bkqNyJB9yIUgXJFQ9dwAEaK1SwAlr8NUnGoKgFoIk5JHzmQYyrHuOePiHEu3Q/wBZsqJE3F9eACw8rKMYFf1g+SkUO5OueB8rIKPWidGAdD2IvSqs32uLd5zJLeDTET/HIJ7DlOEGjowQc3UQ+Iceeze4OMusOJk39JQwxyOORuXxG2sTQbH3m0aTKl3Bgnj09QE/orc1nxIcd+5Yhm6wuEA89AqFT3M9sRRSaiFKk58um2o9+/uRSFNGK8S243s/EvI7OJI+miq6AahMbtXECNUKkgg5gx6qQhGpo+OCTxaJ4qhBBa3rCH0aivkYwG+mPtALJGRCuqWIzjCuuoN1IGZE2soAo6gHx2aqVVXCdk7eixOXAnXoi2SIm2Mo2xHX4ZrtYdGi5HYGGGPl+07g6uzQZOoy4+aIW1ZEt8L0bEQdTNnZWyJkfn6obFG0DRg+N7ENT2hbvDQyW3HmMvFBZCNwy5aFR1lUboIMkxlz+yuCCtXHPkX4+4vtXDiC4j6jx5+CYxpqNYUDVR3KOnhBG9vGJtu3kePiiqx5UBNLHkJcKBY9xhrSdAOF0QniDuHduK3Iv3iZBIjmhq4q73BYGTjsXcpNsbLZUYXMZu1dN2Gtf1blJ4iM7yrHRsiA8z9LV1LIKP2mQNQh264EHgRBHgVA2bnl3RlvkJysSTKsT95AMIHrjoSQZKVHKW5SNXBE3TKiSlSVGlAgrmkPXYk3UBkFXuDIi7G7rgCp40Z1almyhJsJUMeO5wOpqdjUpaGgSGgA8Fi+WvNuSm5sDKpwihH9yCbEH3mksoAWyJnY155PtJXI1SbDdiPZsIC0PcVxFO0zCYx5CdHqZufxuABuZLb+JPabu9ZunM5+KdwD6bqF8daE+jbCd2mHpPLi4uYCSc5/d6/RM8W79TXxi1/Ese1tunL3/CkkEQfkfGVPKBaQDu08zqclTs9zIP2SQc806jTI71iY/HirGzuCFo0cqMlwcNZDuY6dUVWAG5q4MirsnfqdeRqoZbFgQ+XHyQ8R3IYI/M3Pn/C7ERcQ8U8cnEwxcrZKEczECSFIH5r2joFC4zxuLHxiy8jEKY7N+6flMwdQeCF0biuI/G1GPOiMs0f6mGhNFeWRTQiGIwViddICDwBEviVeHGv5lPQaBWLSInnHW45KikqONzPfABk1LSrhN0iYg6/1z+qvr2IN0ZDDV8K/dImZ8ekSuCkbFwq/MBYld+mIEES0ZfXWPqoV3U6jWHy8mLsSTKYByI5n0ic1LZWOjDnzvlIW6nH4aUVHRRqaGDJjQUIOvhWtm0mPf2U/I2TqHx+Q+VtdD3MF8aGoa4Dst0bnC9nR4g+iIg9XMX9Wv5fxKXsiFNbmPVwLmnRWA+8vVCd3nLuIk6lv2hA4phdyqmB/UxZwUkgSCIdjhEoQapAjlPZ7i0OcwgHIkRPRSclCzLKDLbDYEMLd6N3UA36FL5Du26m14v6UxIbJ1L7ClrJFNoaDnxKR8jyQRxC1DZvjRCijcXYx7iS3xWdk+qhMXCru5oSTcO8RvC67JhGNQD2Y6hbYb1Fdp1msaS6QAJv+PRdjS2/+ov5uTmAJ88q1S5xccyZWoFAAAkYxQ3NJsz40r0abaLW0yxotLTI43B6lWZiVr1DrnI1U0Xw58QGuHb0Ne0gkCQNw2EX92VFXcJgC5CSZqMPUsTz+isnHdyMWNdkiA2jT3pDRlcn35qARsTNzqC2oXBOBYN2AYg8QdeavgYXvuPeEcYq+52k/Q5c8kRweWo7nDlhxHcKwwd6bmxCCLU3Ml1KPyMLWdafFMgK9TRx8ctGQpvtZdkPoScxI0J19Frxe6HwPZiT+KxBJ7ksM8EbrsxYc+d1fGxAqRg8koOP2kqwjI+d/eSIcZ7AmnjDHddyh2oIqA6zb0nxsQksooxHy6DCpZ0akiCOnRMDGGUQ5wrkQESUwC05ZTeRe08lVDwO+oHEzYm+sag68ub3es8dPf2R3VCtx9lxlSTIzaIt6c0AYbXuLjwldOQ0RBlgFjY8vxlxQhhLC4PF4TsthoJzOMdPeaqrssJiyeQgIrqfMPizEn9XUOYaQ1o0EAAx4ynsI+iz7ivl5myP9XoSpfWOavVm4l7ncPW4qKo2ZzTrnFW1K3H8RUjJFBkKCYTDUi8REumwGZUMLk8SZeYLB0qIL613jJn7QefEpd8oGh3LqtyFfbFStVpA/IHAAR9goGNq5v2PUZ8cD5VBlxX3WzN5+vIJTIxcmp6EM+Q0h6jGGHdsb6dOCQzEMdzJ8+wddxnDVGsaCb36KV4qbPqV/TkHBmJgK2Kc4mPBL535nlL+St0U7MUxDe8JE9ffNdj0hImTkFZALuYv4koMZXhjYEAnqVo+MzNjto0vXUqt7XyH3TFQXZ1Lj4Y2gKWIZvWae67o7U+MKN9iOYHZD1PquEYWyXXEW+6GzALGM2QKn09yyY0Bt7E3PiuocfzElACm/cqadQCo5s2Nxnnk78+K7GSp5CC8fL8eSp2q2DM2980f57/megTNyUa3PUcVu5u3h4GPuq5MoPYqJeYRVlaMJhtoMdMOBIJBgg3BuD4rsdk67iviY3O1hXVdR90dTvfcfxqS1MNyVLEWIjL1VsoIW5XzQVXkIwAItZwvPPXr0Q+JC3M3/AA9Jz9yNYlzcoNp5TrzCPiyHoxzxPIshTKvaDWxcSfG1h5fwqvj+U6jOXxxm6ksK8hnT14+Nwq4BRONoDxgUJxvCPriJ+uXBMPh56Oqjb+N8uj1OteCOtpv5Hj19lVbxNR6iq8sDcHGoFxa2b2CbA5C6mrjtxYEhiMSDkbgXQApBOtQeDE6kgjRMRdjHxldskAkDei+6CeOXiqvjFV947lxJiVm/E+YY7Emo5znAbziSYyzV/wBoqeKzvzcsdThIIAhQGgAYONFN3LXCSOKKKluMstn4KpXfuMEmc9B1UkhdyUUnqbzDYOhs+nLu/VI8T0GgQQSzUIUJPnm0sa6q9zncSY0zTmHxlTfZl1Wp3YmIc7E0mx3S76XVPJAGNoTGLYAdzdYuN46wbLz5JUajjucFUe5xpJB+yWZoPyHU4yezOh0iJlDdt1FfFcBa+/qRDot5oJjL5lA13A6+/JHYjgJlqC2S5hdt19+u8jKYHhZamBOOMXD7JoRF1SOqNVxrGnHZkN46qwA9RhSCZ9b/APHOO7fDbjnTUpEgyZO7m0njqPBBy4+XUG9P/E0GKdIIznhx4+CA7+vtAZzyFD1EscI3XNF2+RBsZ9PJVY6rqK5F+NganK1aM2x795oXyHkBNLx/IYsBUye2NrdkCW/NoJkTpaNIKfRfk+kzX80omC2/p+TMQ0uneDjvTmCQU5rWup5YZmQ2DU0ex/iStTjedvtH7XX8jmu2I3i/UXBrILH+s3Wzto06rA+m60Xacwf4VXPIVNTMVzYrXd9Sw7Y5jPqmMVEC52ABlAM83Eke7eSHlUGz1FvM8Y0XGoviCCXEnQc7T78lGNrYDqd42UtxWBZVDLEmAL58Y8ro+RB+4dxrNhv6h36lbS25SfVcxrwHhxABzMWtIE5KVyWdw/jZA2j2O4w+s9sWy9Z5cFYqrdxh8GPIdxXE4omzfyQeB/PsjUfGNnUN4uEofq6Eye0/iCq2s5rHANbbIG/7jOt5Q+WiRMTz/wBSyYsxXGQRKjaG0KlYg1Xb26IFgLcLC6oN9zIzeXlzfuP9ojUqHPRW4xc7nKdS6qRIqE3M9FNVJrcAQV0m59d+DGAUZAEwb6+arl7MNi/ZMltWoTiakknvRcza1uiLg6Et/wB0zm0vnPitBepcS1+DWAuBIBIdnrkUp5P7TGMH+ZNTiTl1K83l/dB+b++Tbk5Ab9wiZJ+MwrPlQsn7pfxv2xbRVb90q37Z5p7ngfoi5OxKYejPnLzc+H0lbXoQ2OLaokYPqFaFMM37JZbJquayuWuIPZHIkfvZw6lcJCdH+JuvgV5OGEkmHPjks/J++BbsTSY7/wBbev2VcsH5PYimONj0QZo4gKH9J84287/KRoAtfB+2C/VSbErW5I8xjJArpB6llsF5FZkE5hUbuaH6eTyM+oYY2dyIXYyZrY+xFsS4xn7lXfqOeQPogQ4wbnP7E/Vcf8xYkAPlWJVnGc9fsEyepq0OM+bbc/8AY/8A7u+qAZ5Ryf8AEN/M2ez8ZUOy941Hl28wb28d6N9tpmYRB+2bqseAMt2iOzI1YZ52OfFRk6Eeysanzap87up+qG08bn/zD/MBiCqLAiTq/KiDuQsHRF10seoR2agyfUIArDqR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492" name="AutoShape 4" descr="data:image/jpeg;base64,/9j/4AAQSkZJRgABAQAAAQABAAD/2wCEAAkGBxQTEhUUEhMVFhQXFxoYFxgYFxcYFRcYGhcZGBcVGBYYHCggGBolHBUUITEhJSkrLi4uFx8zODMsNygtLisBCgoKDg0OGhAQGiwkICQsLCwsLCwsLCwsLCwsLCwsLCwsLCwsLCwsLCwsLCwsLCwsLCwsLCwsLCwsLCwsLCwsLP/AABEIAMIBAwMBEQACEQEDEQH/xAAbAAACAwEBAQAAAAAAAAAAAAADBAIFBgEAB//EADkQAAEDAgMFBgUEAgICAwAAAAEAAhEDIQQxQQUSUWFxEyKBkaHwBjKxwdEUQuHxI1Jicgczc4KS/8QAGgEAAgMBAQAAAAAAAAAAAAAAAwQBAgUABv/EADMRAAICAgICAQMDAgUEAwEAAAECABEDIRIxBEETIlFhBTJxgZEUM6Gx0SNCUvBiweEV/9oADAMBAAIRAxEAPwDP0nd1INMc9yDn7yoNzgIRjRkrVU7rqW2x9qua7cqOJbENOZHATqOp0VfhVz3Rl0XmaJ3L3EYd7Ikd03DhdpHX7QhfGdi4HLjfEaYTtF86E8wCp4MguUV76h+3IIDhkenmFY0677hlPFgTqOfpw5sti+qXKlTsR4fULXuTwtHdF/5lMYzy0IBwV2TcHiG3mIP5zTKggESgPJCPtv8A5kGYUF0gXV0Ye4ELZ1LZ8MAabiJMAD2LKcjqg2Y1iwvkNKLiWKxAkBhLovpnGSTzeQa1Gm8J8S8mv+KnRVc4fKAI0J+kJQeVXYl1bEV5GAOL0F41uobMWPUD8nN/p1+YvWxWlhPn5rlUt/E0PH8T5gKBr79Rmg+AN4CDpn4k80dxSgCXy+JVjfWpHF0ARbqlSP8Aug0Yg/X69yixFAtdvc0wtFQPvNPCwccfvKDbDB2rjxujgUtGed8/F8eYiV9NxXCIzRbC+HjiKTqjjuiYZaZjMm4gTA80dFHuafi+Aci8ia+00ewNhCg2fme4w5wyjRom8fVVZiNXNXx8A8ZCLFmW9VsjdInw05+qXV/quJr5N5rmK+JfhEbnaYZoa5sywZPEl1uDrkDkAOCYHFtQ/keHjzJyx6P+8xWHrbxgqrrQ1MF1I0YTEUYsoW7lV3OUJBUcd2JUrG3utKJxoSQKkCHESD4KKNXI1Ikrh95w3OEkCSqfmdObzSp5TtxuwCuZB3AvGoUL1JHU6TMQoqRUk619VXdSfU0vw/8AEe60UcRLqQEAxLmD7t5ZjTgqMhO4fmHXg/X3l/8ApC3/ACUXgscJDgZaeR/BXDIDo6iuTA2FrHX3jWMwba1MNeNx4Hdeyx/kTogjMyts6mh47rl+nIalRg8V+n3qeIcQc2PaJaeIcBqnaDAVLZvHfAtV379GWmzcU2oC5hmT7AVTjI6iJTdiMY7FNgNcLxM6dOM2Ul1UgkxnxsTuCa0df6QNLGtmZIAE6T0BUY8yA7kn9PzARepjN+d3zvOYzSubJb2ZrqE8RFX2e5zZ7YsEHM5aT5mV8oAHUlia7m905Om/LX0QVHIzz7lsdrBUKdt424A+igsCdQ3joo+pp0sG8Drx05gIwyECvU1sXnV0KAkMftDcDQ2k54c9rRBHdBMbx5AaI6OMhrqEy5S1N7hMRUIIPD6IWupw4svE9GexGFFQC+qJhYAgGR4+b4HpuvvKf4n2KTuOYOAPjkjcxcW8sf4gjjs3K/BfDrzVax7S1uZd+3dGcOFpytzRUW+oHD4GQ5QjDX3/ABN9hcOIgDdAgbosBeyLkcrVCa+fL8NcRoRzD0YsAq5QHFkyuZhkSyZHduZOsWS2NSxsDqZ3hYyWZp6m2xk+HP7po4iRqaeRSaIEzW3fggVqgrUi2mXE9rIt/wDIAMzoRqYPFVoNQEzM+Fc7jia+8nS2PSpNLWgneG6XH53SLn/iOQV+AGrmz4ng4sacPZ9zB7Ww4pVXMAMA2ngRPldDJHU875eAY8pUdQDWzqrg6iZ1Jtw5aJBUAVIFGceZUMftIOpMU56IQB6lRKmpTuUdcYqMBZZZqo3BTlOS6NFIEkLcDVqlpIUEb1K1uT35IVTOjLmgCZUkTtdy12NtZ1H5e8w/Mwmx58jzVTjDDXcOp5DieptMBjG1GB1K7TmD+3lGY+iWLgEhxB/CwP0yG3cNTfTcHboduy0SN4kaxnCnAz8wFFg6mvhytkx/FkGpi2UqtDvsfYnQ5kcWnNaWRGXXqIZMLLsblpja7nGN6YgzPKPus1yQbM1a4Ip6ElRDoGZt4c/sq2OhGFYOColhSAAkeSXdm9zM8lMo22wI7g3yMveqEXNSMfktXWovjHB7iLzZotxMn0B81ZOiYh5DB31HqmD3ALl1lKi9x3B4y0GYxTEMgdVYgHqOMEC2BqRwDC4nkJP0/hTjH1XA4ySC9ansdT1XBhdQuEgEKfcBh8Q4TGeY5pgoLFR90Qke/Rlg+qXt70AiCffvJXONudSi+KFfQqOYZs5ZaHz80zjYqN9wuPJ2T6juEpxMjP6ZK2Vg4q4v5bDIOINQpfuzJNrRryKV564zLObjj4e4GqQBEifv45H8o2JmT1Yj3hLkRdjRiYxRDtDw/MapkvY1NMoGXUs6VQkZZ+XVJmw2pjMpxZaX3FMXhxMxz4JlVIFk3NfxiVGzZmS+Ndm9xtYD5RD/APrNiehPqlVJDMDMvzcRfk3tf9pi2uGinnRmITvcKJi6sWMoYMSHZWXAkyeNiTZUgxooupUip4UWqoyGpHIyJpHQowhNQbmuBXbkgyDqZJUgbkruScyysVuWIEmyiSFQqYKtz1Nxa6NFZFMLRqxHsHjHUzvU3QfQ8ihZcSuKMqmVsbWJoWfEgqUy2p3XxZwAIv6hAx48uIijqavj+Yrin1ENjVN4iYcBJDr2j7rT8tv+jfswyUWpY40hzyVi5OQAuX85HVKvUssNhrCM8jfhohq9CjF8HlKqbMO/DwDZWvkKheZyJuVVTGup7zdDn0/qyrhCjJbdCZZcYmI9T2Ace0a8EmQTcmwyGd9Cr+RkBAFV/EF8jZGHETQdsSB7+qEgPZmljxsVtjX4iWLqGInorMQakeRlDsFUxnZdIQfrxOiJtBZOo6yMmMUR+Iw4DUjyQUFmDx48gYNVxDEYQggi4TYIIjJzKw+zRyhgmjMkuJJJvHygQBw5c5TYLkaEZXnxJO5ZYfDhh1zJk3N7z5quNyxIaI4WO1MboMvIPvr5KcrL0ROzlSKYQdZsu0kDOc+o0hLfeZQUNlAaVm0KTtbAZ3t0k+7o+IV7novHKoKu/tFKQi+h5/SyMQY251+ZcYF4EDlNznlxQBkt7PqYWbKGzi/UaqPP44R4JniHGjHEUN0YtjsOHN3XAFpkObxBEEe+KSoByJTB/mOp3qfE9uYJ2FxL6RJgXYf9mOu13lY8wUdUBW/cxfIwcGI9QFXHc1xQxX4zD4baEwFVrQXKEFZKs+Chqb3Kjc7+pC6pPGH7Izmjg7nAicDZOam7MkRp1NoROMuEMCCLqNgyShkn1hC5jWpQ6gBUCgNJ5nqdpuGaj3BnucfVmV1ywEvthbOcz/I5zSxzREE5ug3EdQl8uUftm34WNkIJOiJetww1t04+KSckjRhvIQsppoTB1Wtdc6/Wx9RKEBuZfjhQxDR6pi2ixEEK11uaJ4oL9Su2gWlpMShAnlYmZ5IBF1EsC4b7tIgDwAn7ouXsQPj1yEffXDcz5KoNihNDN5AVeNbgSS6419FZOPuW8NcYBLmPYJsNOZI8Tz+gXMOSmNeSwAUDV9D+IZ9PeGf5VcY4mzK4MpV9weEpvc6Mg3vEnKyewU2o8xQjXuW2GbZpdExJ6+OkJtSAWUQZe2KiMdrrf8+8/Pilcp4nR3M/MowsGB/mdo1Bx56ZcuSucgdbI6jByrkQt6E4TlkT5kIKhT3FfFwK9u3UDiSHy0256eSYwgKQ3qaGJDhYMNiJ9mRzHmiZ+uQNRjOSyWDRjGzfmvw8pJz8tEpib6rMw8b/APVttyye3IZp8Gga9zWTokanWMm3RJ8jzJMVTIVzm/t/eY//AMh/D/b0hUaJqUgZjMszcOcZ/wD64onjZQr0ejFs2UO/ET49jMOVqcBBUJDBBzSCQYQM2HkIHLjsS6xFFzxIQcWAg7g8ePe4juPFkf4xDfGsvaMuzSiCJY1sweKaBrdMrj1GviAFxnD3EoZO6lLN6huzbulXC3sySwA3Kn9Od7OyggGDZgYXcAVCKg7nKrBFioq5IAMLgKDqjg1gvrwA1JUHUuiFjQmm2U0QWtJO4QPPXpMrN8hvq1NhGrGF+0tqbp5x4Je2HcFkOVNdgwYYN7vC0+Xsgea7kQLiSsUyWRUdfSDlFg9xsuH0ZX4+iQ0gZE9VKr9QBiedSNXqI4PEd10RJc76lTkBLGDUgAwoJF3H3xUD7CMYsJYgv1C0K/egRHLPPRWYAdR3jjQamiYAB6IrmqAifkZC+Qn+ghexEIDCuoZHob7kcO8AhoN33PQZfb1WjgxlE5e5oDE3EOexCYkOEBoE6Xtnn6IuFjstqW8W2t2nqbXPG66Z5WUZkUixJ8nEjLyEJTZB3Z6jM34e/wCVVWwd6mCzFbQHuNilHONeH5PkrLZmhiDqoHowAwwdfWU7YAoTUGQVUUDIkX1sg+S9gWIDzsoAquxJbMHePQdczkgY/pImL478cmhLZxvf+0yz1RE1Wy8AD6gqTy53dy+3EcihcDxs+5lPlZ3sQlXu20UhB/Wani+OoFg7nyf4l2A2lXJaP8biS0f6nVvhpyhaGDKWAuA8vEcZDAaP+8qMVQbFkfJkAETOTUXpEjogfJ7gWf7SZAVDlM7mZZUGQYKENGCB4mKYvCTlmmRlFVC/LJNG4M0Jqu5QtvU92k2VedmDZiYJz91w4aqQaM4TtdodcZKHne5PD4btIDbnIDiqgyyWWoS/xtJmDw+4D/mf851A4IGVz+0dmaaquJLMR+Hnn/IeO79Sl8+MKBB4MpYkzT4F4BEnwt4JZm1c0uYKcoSu4XGhHGT1VGINERPzODLd7ncLXlsZRYrhrRgMLqE3EsTVlwubGT4XKJh2wuKZDybuJ7LwYiTlmOPiuyOCaEL4+KzyPUJjXqFB9TSONiKHRgNnO77d423h9V1G9xfHjYvxJ6mrY+/C+SO693EsjEZCD946R3CTMac+QXYk+oXNHx0VmF7g8MC2ZAL3c/lHA+qZzZQ2vUez5LHA+52q68aD3pkiYq4mo1jxhEqOUas3gqjFlFdiZ2Uti/IM6LvEEcb++aEOjMliHyajjTnYfWfFXQADcdTKQaaRHC3JdzptGEGbjl70Ys7DkEn0UZWDQ2fOjCoFldrahHFumsT+QuCEixMgZQj3CUmOqXOXp/P06qwSjrZlryZtCPCjFxbxVipPcZHjVRB3POuIkficlD42WG45sbD3KL4g2X2tNwgb2bTpvDL8eJXLkZSLhnytkQ4sg/r9p8kxsgmbEGCNZ1COTy6mKym+JgXVTAUEkCUqpAhyrynVLNtW6JxlKknEgSpAuTQihcXZrmE6p5pgKs6p6JELhIvclVd3YChmndmbL4Q2S2hRdisRYhu8GnMDS3ErtAWepq4MHAcm7mV2jWNd5qHUzHAaKmNO2PZiXkZ+bUOpc7Ap7rHWmSPT+yl/K2QI34KAoxMt6bTNun4+ySsEUY1jyKU4n1Dxa8euRKrxBnfCrDqKk7r542P2PlbwXdj+JlMOD0eoLG1pkAaEedh9UXDQsyrMCaEgKZY0AH8IdgtZjOIBCORilQSPqjK16E00y89L0IOCIQi/cUR+GU3NVs+tvNa4idDORI5ovzApfuK+QgfLyX3/ALx84reIvPC0Dw/pXxEkEtNrw8BRbcbkoIB1PXI6x+Vwbk4+0ErjJm10JGlUF5Mjhe3FGbloqIxnGSxwEabiABlbjawjX85IZZhdzLzZHQlXHc5hXS4unLK8Ak8f5Vr2AIlgxl2Jlg2pOWnv8JkFar3NNeFcT3PYhpIsYcMkuw3E8630epXnHWBBubGRxtAGpV1SjZinM13PBji64O4NIuTxPHSyIXWqBlCpJ11LRtZsWty99FVWAmn42RQKOp7eHFMIRUfRgVg9+LjX1VjbX+IUgt/SCrtJaffgqcRe4VePIGfL/i/ZpbUNQNO64mbZOGpPPPrK6uJmb+qeJwYZE6PczRMhQdmYzGdFc8FFkTqMeDwjA6lZw1ZCpcru5CmwnNTUsTQ3OVKCiVuTYA0iTbWLqDLIFZqY0Ja7NwjO1kk1GgbwEboJ0BMnkgtmUbM0sXipjYFmsepoNo47tm7tRgDP9QTFspNiULJmLEcZpFFyLQ3EaeDpEWpCI0c78lR/iHAoxXN4mEDejHcNh2sHdBjmZ8OiVyZCxsxPG3AERmm2QfPw8OQQsZo7hvCf6jch2cHXr9EbJYGpoZmYj6aiuKpuzOURHHx+6ArUbImNnxtfJoi0OMxnLQP+QmfsmuIVDR7igu7jj6TtfT8pcKT1NHHgyPsxWpT5KVYg0IzhBxmgYShRmzrBUyEV+ZHk/GVu9y3wTALEyT5IAFGKYWCnvcfoMjLw4+KdLGtTR8jyDQCncMXWExwRMRHUt4hoUwozjKQGcIjZuJ+kwmfyqP0xlz4GSryJYXMzyspOu5DBPhtsiZA4dPRdy3B+KoALE0IZ1UNbMwdOunvqrXf7YXO6KpoxHF7Rc6N2RpGWf+x0+vREAr6miWTJdEx/A4SIe8y7XgOg01UtbnXULgwM1Of7R1xvc+/ZRCoAmz8alRrcUrVc9QD1VeIJAEEfEV2AAqQGIBMCR9J8VU42WyDqRk8R8a/SdRmhWB4H0/KuWdRuQ/zpsj1HZ5fhWBbUG2ZwQKqfNvjza81HYdsiINQ+RDPofJXr2J3meSBj+JfcxpAuF16mPFt5VLS244WXhFH2g/UDUG6oIqdPMrTKgzm3ICsSVw1OAljsrAOrODACeJ4BSqljUZ8Xxjmf8S7q4MUqpY0y0QAdSd0E+spLyk+rXqaHk+Ow0BoRik8zDv7HHkk+VdGC8bySDRNVDOw8ZW4JhSGG5uoVyLuNYdp3ZvOnVcyLdCCyYcZNAakXVSNYi6WyIVP4mR5fjnEeS6EbpVg4Z39bdFCsB3J8fMoG5GsLeyFVxcjLbj6TcqR87Bl3nG2kR+UUmsQmb+PzLRzJGfVDxn8zV8ZgOzEuxmTnGesK7KOo7kxBqAhMPRnP1QTjiz+MLFywNLS6scVC52fx148hqN4CCLm/XxV1qJePttmGeySbQjftE1Gf41v3I9lPKP7Vq1VSpUFaI7gMc4sab2gn8R6LsQ3/ABMfOpQ1I0saxrRAvqMo5n3opCMb1KY3AWhu52lSdUO9pPj/APSctb59ES1XruUALGXFGm0NgNER5/lTxsXdzUTxsfHRu5CmA24JjhouVGB1L4vGdbowz6ls/fij/V7EcVnBAKwIYDYqfi3yEYAo8qgTQIMgCNPfmrkWtSzsGA3OUQR7+6MVupdypj1KtAv7/C4qGEWyYlyCZL432YKw7Voio1tyBG+0aHmBcdCOEBdfpr3FvI8HnitRsf6z585qFRqhMH8QAIUUZxBjbal7o4O9yo6g8SZChpxGoFjbSukCM7Pwrqj2tYJJIC4CzUJjxNkcKJ9AxHZ4DD7o/wDYc+JJHp+Fdm4Ch3N608TFf/pMoKVffDXGZ1PPVI5eQv8AMJiy/Ji5gXfcfFPUaZckkRuiJk+VjYNy41LHCvaRz15Llc9CMYfLY0q9wrmhwtaEyikbM1MSuhs+4Gu0BojXNQ6EnfUpmwFjvqIOeWmR4dOCVKkGph50+J9R3t5aHZ8lF6qWGYBOtxWk1jnAzDhPdMg8QZyIP2RsgARbMWRVZhyNSwaOOWUIehVTX4ooAE42iAMjfgfdlDuSZfL5TFgF3BVyJ+iLiBO4z4isbJ/rGqcbkjOFXNYb8RbzmZSa6jWEfmDa+ar131MvAyhrMZFIzMz7OfFEoNsR8hXNiSbim3mR11CmiNGAyZSg4tKrbVZpYTJ3TYEDjrP5TeDGOJLRU2QWc6i2zWNdBJBHDMePFVy5OIpYsX5aAoTRYdgiB5TldAG+4/gC8auGFLmYHBFWguo4pC46A3JNp5n3/OvmiK9LUuuY/H+ZPsAffqUZc30SyeSeF+4QYeBIAsiK301fcsmbktE9zxpDh7zUY2Nn7CRgyG23oTjqXkrsVKwjsrL3B1m2KhWoCoXAaUSi2iN08ePTVSCXBml49ZBPm20KLW1ajWE7gcQJEHp4Zc0MLU8d5ePhmZR95WuF1TlAWYwXWjVXN3KSLsl1ysFhXXg5KZM2/wAEvpUXPq1PmDSWzlzRfpxizNjxcQx4yx7lLtjabsTUdUdlPd6cUHZsnszO8nOcrfgdQ2z8M4tc4ghsWOUniOXNByECvvNP9IXICf8Axl5s6IiCOZSuYMTHvNw5W6IqWDG7pmLa8xnPh9OiXsqfyJhFW8d7joYIlv8AGn9I+Nyxqavi52ynvUXfQJEgAhGLAgi462ZCCvKpX4mmSYhLNjA3cz38ROJYm5XYmqRYZHP89Pv1XYlDmYeTRIElh3f5CIJgN+k/dR5Asyw0wEtTUJsT7ul7AEYJYkBoSg43m+q4NcPgLK9Vc8aZPzSLmE2DQsTd5AAlNmoy94g5+9OKCCSamD5OYkEHuEwdcbhuMzbxVTVmBxOoU3GKmNDC20h1oAt1REZuwIUeQVIIij39oQAwd3IaAc+JzRxSm3gcuQu3Jtn7TuGwDnSXOi+WnSFc5idAQapkynuTZstu8RAAiZFr65dAqF70ROHjnlUb/RbsFrjNhnz59VOvYqS2FscKaDmzDyVFAG9y7Y8qrc7Tp1AQN7MnQHjzUhV7Bgw2RaA9wrXvb3Z+Ym8R4Z9fJXCitGSMrgERrsX2G9b2IKuqN6h1XM1VPNokA96/DSeqvwaiRLDDmCk3IPYY+Y/kcFSiRck4MhSwYCq+BBJ9PurLiZlsGO4vFyMgKvKna1RoYZ06efRThDg96mj4OPMp+o6nzvbdak5xdTfJJhzYNiBEh2TgY9EYmgTcxv1NsT5i6G77lO5wlD5TM5Rh13IkoOpPsJlR1K3O4XDAHedkMkdQAORjvj4rPIwn6gmbxNo5IJPM3L+RmscBOdpYiFHKtRGpZfDeIJcaTtbt8BceV/AoGZfYmt+neTwPAn+JpcK0ZR79/VKOzAAzQ8jJkxgEbj8gCTPvogMb/mZXkZw60RuSw2JtAE/Yn7IoUjYiuLO+NSBG8Xh3NIdyvbxRFWxZmj43EgnJ2ZXYumXZ2/KrpDRjXyJhHHu5WY2jJEcfP3dCQjnqY3k1ytZ7A1Zc42jeIHGxhdna3qVxt9ZMf3QSlzV3HFVXN9w7KXkdF10dS/FsTB52jBz0ynUc0ZMlXCY/MpiDoGDxhIm1v69wuXbRDPk5ExHCYmA7ux3jc5Z6DUo/wFms9QSqaNj+vqN4fDOe2ZIGk/Nx8ApLqmlkljVJ/f8A4l5hoDQIA/KqrD3HfHChLrcg2rBzz9/lSPpMlRwy/wAzva/hEC20YGK8mvcK2rOvBTxruAy420Drcm2r9Ud8dLG8mMhKP2hadUEhUOIqBF8uHiFJki4EXn3wRjhsaFQuXxBkArUIyroTPA8evAqiZDjNGAxZDjbg065xAM+CZLWQo9x8FSQBE8XWtOvouVKahD+PiCtx9GI4muS2D4KwAU6jePCqN9P9ZlfirH1ae6wCN5nzm4Mz3RNpiM+KqAN1M/8AUPObECiDuYylQvdVodTzTNfck5g4IXESk9UYYkIglRGMNJF9M0THjs2eofDh5N+JDE1ZgD5ZhdkblodRvNkGNeI7kK1OHAoV1qZ9wxqgmyGxMrudaS1we0wQZBGhCuBY3CIxU2JrsFiRWptqNscnxlIz+3mlGARt9T0Xj+QHQcpb4N0iD+feqBk43qL+SuNjDNpNF8iqoTdTKzKii1MsMLid+Q92QEaSOPr6K9cTKY3s/UYGvTaQQLwqvuOc1yECZ3H0AKjSNDJXeOPqqKZAOYAgdhw5skXJzQsxpp2AA3csZDJJPP36IeNS7BR7j+IFDr3KHD7TdTDqj3w4u+QEkcT3T/GS3m8bDxC1uGyZgBuXdDHte0OyJEx+AVj5MfB+K7iGWifpkadYkxJP/EfU/hMAIhBb+0ooCbff4gWAl+98zZyyI5RquyZeQ1Au75Gv19pcUcQ0N4ciLoCAe43gZK+qOBwMAG+nREtbGo4r4+QAE89liP3HL7q4CtYnBEZqEg6mcwjIwXUYTKq9+pwCTa3irrkF76lzmAOxYhqbTr79wj5GFQ+R0KzjZB1N7fW6sQHEHk45B3U6ah3hzv7GuaOAKoRhCpWozW3gRGRzQyiMpHuCbFjZSCJHtwTF+HvggDG+OmXcBj8fLjHIb/4lftCtDXOaC8NaXEASYaJ06QirkY+qj65eGPmw6mB2n8T1qlg/cZ/q37uzVS17mDn/AFTK5+n6f95RYms8ukknqSUJTRme2bI4PIkz1VxiWlE3KDcC2uYup4yeMbw7S6wy1V8akmWx4yzQlet+xuWqtkcftWPsVxLIVKg3d1C66maxJazIB4IgqpErXudpASqGRcJUspBaqlg0sPhWs7eeBZkS7gD+3x0QsosUY/4vMgqBc2Gz2b2R9SkOB9wg8RtlzUsKOHjMA+pXY9mpVfFQmiZN7P23nSdOXQ5I2NrtTEPIxhWoGHbW3pEQciJUZEKjcnG96OpQbWAaSRmGm/UWVcANEzjQOvQMDg8VAa0NGSUYbMvizUAAIPFgPPeJFwbHyVsOQ43DV1CjMbtpWtwgkjMZHeAgEXnjPPUFaK53ZiQNSWy/JoCO4UbxIbpmTmenAIeTIE62YAOB9Kd/f/iW2Apho9OM8/VK7Ywvj4eRswrS0C4tP1VSN1DDGotTBk3dcAAWm4RMd3xM7BhGTMFrUPgqgewOyIH9pl8P2jmf9LKNamNb5aZmUE2DEGGTE1dyFTFWg5k28VN6MGcxAIM82oTmQLwffl5oi2dQ6JlygX1GKdWbSSmceIN2Y7h8T/yaJ7T2zQoyHP7w/a3vH+EfHjCn6uob4sOM25r+sz2J+MxcU6fi838gjHIAKAlG8/FjFIL/ANP/ANibvjquDBZTItaHflD5/iB//q//AA/1hqvxlVsWNYOIMun1sqhz1Ib9VPQX+5lTW+LcQXkh4ZOjQI9ZKJbVqUyfqOV/sBKmowklxzcZ87oBJuZjsWJJg61QyBCutSqyDak8lYkSTqAdVM2U8hJ5S1qvDBut8VfI4UcVj304lsxV7DEhCAiTuXazBvcYuoEpVyTHaqTIqecbiy7jOqNgcV1TgJodiGl2Za0mSd5wMTwtGn5SeewwPqbXhuiJa7MucDiQ2zSlm5EWRCZnyceREsKOLgzGl8lRfuJmNnZTdRunV3jYT+MvumAoIuKvkLG6gcU6JdkWiDB04+FvNNEAruB/Imd2liy5jy7SAOckJcoFB4wiMSrE/aJDFlob3b6AJHhyNSFP2hqjpdcxOTQb+PBMDCFFtDkVtoenSmC45aacuqHky+h1OLch9hLRlLWBKCDZjfj4UYi+4VjY95cFYECNDGmMk3Ch4IPu/VWuzc5sqNuom90Akjlz8kTEtmd4OItk5jVRbAO3SQLAkkDL06ynCaE28zUm+5YtxImffv8ACD8e7mS3iE5AwMliXAiZuMj9ELIKMT8vCBv3AnFy6BY2mcgoVvRgvnNBV7lFtrbVYONMB1O18t5wORBGnMG60sS0AYQ52xil7/8AepncyikRZmLbOzE6zocoo9yu6knuUXuUHchTfnwUGrliQIGqRIMKQSJ3qHq1iQIQ7uCqTLbTClQZIWKVau6iBSZIUmD32qCs7jGXu1PFXC3sy+VzkP4kn1tFWqMEO5ymQVxoTrqRY8NN1Ikw7RNwu9yu4Rz5CmSNT1JxFwSCOCqwBG4RXKmxLnZ+2rgPZJkRukDl+63jKUfFo1NRP1MMvAruaovbMSOsg+vgkPqBiGdvkIAlthMVSaQS9s5fMEfErn1D4vFD0YztGrQIG45hfpDwT4hMMSBFc/j8CKEzmO2OwsLd6AXh1uA/apxKTqVGKgV+8oqlWm0llMEDIuPzHoodeP7V3KF+GlH9Y2zCNgOB8OCQ5PdGBu93LDst3d3oVKuGBGrhsIx7u9oPCVUgAQuN2Jv7SWMbF5gk5fVcBctkY93DGhDRA014+5R0W9R/xUDLQ7MAcOZF/D0V1YLawgzLhtPvBYihHeAk+/5REsij1C4TkyCmOoLD1DkQL5fYwpYe1PUu+M9o2xJOrjWT76Ki4y2zAJ4L5du3cEXb0nI5eGd/fFQy01CUfD8WYcRclUw4ezcqN3mj5SCA5v8A1dztaIPBNY8+uJEcYY8w4sKP8SlrfDrhJpPa/wD4u7jx590+fgm1KnoxJ/03INpsRCvsKtG8aRIFzulr4HHuEwFbsRdvFyoLdTKirY2yQzUVavU4/JC2TB3ucZDgEQnUkmp35TyUATq9x2gAQiKJcSuxOzDvSCi2AJbkKnjs8qmpWpKrWEbpEFV2OoIA+p5jZXLvUgHcM/CZFua4iddmeNGTcLhqTdTrGOExkrcZxIixeVU9ysIym8hxId3QCbWg8Tpp5ofJfvLlKWzD4Vu8FbjICx3B4U70ASTkBn5LuIG4UWJpsN8KEgOqkMHDVByeRQpf7wpe9CFbsxzSSym3daDHeJc4jI8BPBJ5M2HIABZYwi4+XWzLrGbMrCgHb4a/dl3/ABPLiiHIUYKYPOjY5n8Phar3Q8y4cQDPorZc5Q76iPz5CaP+0aqbPLRIAPIWvKEMqMdiW5r7X+07Xo1IhxcOEi3FERcZOpJCNqyP5ELhsUZbwHAyfJVbxrBrZkqGBFGx+JMYgOqw7IXvbwQWwlRILEv9UuGPa4EtuB7yUCxNDF5Q9eouxm+ZyA9TwXAbgfkOR+X2namHzjP3CLyBNTSHlKW4xc4UEdM+v3XJ2eMHhyt8hGPoytq4e9m2/KLx1VzZUWuzuefQdFrDVQlE/mUQKGs9yIw5gZx7noigi+tw6ut9bk3UIBOZ0HLIKflFgSp8peYQQLGubMA+XHmj2jdRs5EYbOpA7IoVTNSluz+5jnB08Ynd9EQ8TodzNz+DgyXx0TM/jPhurTDnAdowatkuA4ubE+IkIbLUxPJ8DJhNgWJT06YVf5iJgq9XRT3LaAhcM8lsBcblbMmcRzXAEyQD3Dioq8jK8jAYiiHkFMLuVBIkaLIJkKuhOhaTDvSSu2dyZ59YA3XaMoTO9sIgLuU7cL8OYXtK+48SBLusZJby3KYiwhsYBO5uf0w3YiBcGR9QvPhiCDe5zGI19gU3EFncec4Eh3MjQ81o+P5zKfq2JCNR3BvxjcI7dY2X2uRL3TlHKeCZOR8xrHL2SZoG4h7oFbuv/c0D5eXM2vZZvlFti+pIYcqEd2Yxroe492e4P9jo88uHnwVvExhQGbv1GvlXH1DYusXGBMjy96phh7Mz8jl22ZVMpFjibxNycyNVcjmlHuL7B3LulhASHRbPr4JZVNxzFjDMDUjtLD7zcpIyRiR2Ix5ONStrKPDYFkwR3hl+Fb5D6OpnKgv8xo7KG6ZMnhmFYZz7EY4MFs7/AJgBQNMTcbwNhr4IwZHPUoCB2CIHAYg5B0gaOBGnEa5qDgHYMhXHoxyjjC1rt9p3jJtcchbwQjjYeoRHKgwuArNc25Ek34yuVuJh/G8j47J9ztRgMicrKRk3cfTzVBN6gjhZ+UeYsfD3khOxJsagcnlu7WnqdbgD6ZZKOLWN9zgctgse4q6jBlw0P9TqrrjBaif6zseLlkAvuLurRw8gj/4evepqJ4l/epwvJsIjoD5JjHh0CY1h8ZUFkG4ttCp2dCs5wPyEAjSbAyNBJRcmMaFy/l5FXCTMI5DJszyD2TcjUw+SnXUp6ngN23FSRUmCq0DNly/acIM74su4CX4RltXdRFMDVyTnuz4rmE4ica2bkqNyJB9yIUgXJFQ9dwAEaK1SwAlr8NUnGoKgFoIk5JHzmQYyrHuOePiHEu3Q/wBZsqJE3F9eACw8rKMYFf1g+SkUO5OueB8rIKPWidGAdD2IvSqs32uLd5zJLeDTET/HIJ7DlOEGjowQc3UQ+Iceeze4OMusOJk39JQwxyOORuXxG2sTQbH3m0aTKl3Bgnj09QE/orc1nxIcd+5Yhm6wuEA89AqFT3M9sRRSaiFKk58um2o9+/uRSFNGK8S243s/EvI7OJI+miq6AahMbtXECNUKkgg5gx6qQhGpo+OCTxaJ4qhBBa3rCH0aivkYwG+mPtALJGRCuqWIzjCuuoN1IGZE2soAo6gHx2aqVVXCdk7eixOXAnXoi2SIm2Mo2xHX4ZrtYdGi5HYGGGPl+07g6uzQZOoy4+aIW1ZEt8L0bEQdTNnZWyJkfn6obFG0DRg+N7ENT2hbvDQyW3HmMvFBZCNwy5aFR1lUboIMkxlz+yuCCtXHPkX4+4vtXDiC4j6jx5+CYxpqNYUDVR3KOnhBG9vGJtu3kePiiqx5UBNLHkJcKBY9xhrSdAOF0QniDuHduK3Iv3iZBIjmhq4q73BYGTjsXcpNsbLZUYXMZu1dN2Gtf1blJ4iM7yrHRsiA8z9LV1LIKP2mQNQh264EHgRBHgVA2bnl3RlvkJysSTKsT95AMIHrjoSQZKVHKW5SNXBE3TKiSlSVGlAgrmkPXYk3UBkFXuDIi7G7rgCp40Z1almyhJsJUMeO5wOpqdjUpaGgSGgA8Fi+WvNuSm5sDKpwihH9yCbEH3mksoAWyJnY155PtJXI1SbDdiPZsIC0PcVxFO0zCYx5CdHqZufxuABuZLb+JPabu9ZunM5+KdwD6bqF8daE+jbCd2mHpPLi4uYCSc5/d6/RM8W79TXxi1/Ese1tunL3/CkkEQfkfGVPKBaQDu08zqclTs9zIP2SQc806jTI71iY/HirGzuCFo0cqMlwcNZDuY6dUVWAG5q4MirsnfqdeRqoZbFgQ+XHyQ8R3IYI/M3Pn/C7ERcQ8U8cnEwxcrZKEczECSFIH5r2joFC4zxuLHxiy8jEKY7N+6flMwdQeCF0biuI/G1GPOiMs0f6mGhNFeWRTQiGIwViddICDwBEviVeHGv5lPQaBWLSInnHW45KikqONzPfABk1LSrhN0iYg6/1z+qvr2IN0ZDDV8K/dImZ8ekSuCkbFwq/MBYld+mIEES0ZfXWPqoV3U6jWHy8mLsSTKYByI5n0ic1LZWOjDnzvlIW6nH4aUVHRRqaGDJjQUIOvhWtm0mPf2U/I2TqHx+Q+VtdD3MF8aGoa4Dst0bnC9nR4g+iIg9XMX9Wv5fxKXsiFNbmPVwLmnRWA+8vVCd3nLuIk6lv2hA4phdyqmB/UxZwUkgSCIdjhEoQapAjlPZ7i0OcwgHIkRPRSclCzLKDLbDYEMLd6N3UA36FL5Du26m14v6UxIbJ1L7ClrJFNoaDnxKR8jyQRxC1DZvjRCijcXYx7iS3xWdk+qhMXCru5oSTcO8RvC67JhGNQD2Y6hbYb1Fdp1msaS6QAJv+PRdjS2/+ov5uTmAJ88q1S5xccyZWoFAAAkYxQ3NJsz40r0abaLW0yxotLTI43B6lWZiVr1DrnI1U0Xw58QGuHb0Ne0gkCQNw2EX92VFXcJgC5CSZqMPUsTz+isnHdyMWNdkiA2jT3pDRlcn35qARsTNzqC2oXBOBYN2AYg8QdeavgYXvuPeEcYq+52k/Q5c8kRweWo7nDlhxHcKwwd6bmxCCLU3Ml1KPyMLWdafFMgK9TRx8ctGQpvtZdkPoScxI0J19Frxe6HwPZiT+KxBJ7ksM8EbrsxYc+d1fGxAqRg8koOP2kqwjI+d/eSIcZ7AmnjDHddyh2oIqA6zb0nxsQksooxHy6DCpZ0akiCOnRMDGGUQ5wrkQESUwC05ZTeRe08lVDwO+oHEzYm+sag68ub3es8dPf2R3VCtx9lxlSTIzaIt6c0AYbXuLjwldOQ0RBlgFjY8vxlxQhhLC4PF4TsthoJzOMdPeaqrssJiyeQgIrqfMPizEn9XUOYaQ1o0EAAx4ynsI+iz7ivl5myP9XoSpfWOavVm4l7ncPW4qKo2ZzTrnFW1K3H8RUjJFBkKCYTDUi8REumwGZUMLk8SZeYLB0qIL613jJn7QefEpd8oGh3LqtyFfbFStVpA/IHAAR9goGNq5v2PUZ8cD5VBlxX3WzN5+vIJTIxcmp6EM+Q0h6jGGHdsb6dOCQzEMdzJ8+wddxnDVGsaCb36KV4qbPqV/TkHBmJgK2Kc4mPBL535nlL+St0U7MUxDe8JE9ffNdj0hImTkFZALuYv4koMZXhjYEAnqVo+MzNjto0vXUqt7XyH3TFQXZ1Lj4Y2gKWIZvWae67o7U+MKN9iOYHZD1PquEYWyXXEW+6GzALGM2QKn09yyY0Bt7E3PiuocfzElACm/cqadQCo5s2Nxnnk78+K7GSp5CC8fL8eSp2q2DM2980f57/megTNyUa3PUcVu5u3h4GPuq5MoPYqJeYRVlaMJhtoMdMOBIJBgg3BuD4rsdk67iviY3O1hXVdR90dTvfcfxqS1MNyVLEWIjL1VsoIW5XzQVXkIwAItZwvPPXr0Q+JC3M3/AA9Jz9yNYlzcoNp5TrzCPiyHoxzxPIshTKvaDWxcSfG1h5fwqvj+U6jOXxxm6ksK8hnT14+Nwq4BRONoDxgUJxvCPriJ+uXBMPh56Oqjb+N8uj1OteCOtpv5Hj19lVbxNR6iq8sDcHGoFxa2b2CbA5C6mrjtxYEhiMSDkbgXQApBOtQeDE6kgjRMRdjHxldskAkDei+6CeOXiqvjFV947lxJiVm/E+YY7Emo5znAbziSYyzV/wBoqeKzvzcsdThIIAhQGgAYONFN3LXCSOKKKluMstn4KpXfuMEmc9B1UkhdyUUnqbzDYOhs+nLu/VI8T0GgQQSzUIUJPnm0sa6q9zncSY0zTmHxlTfZl1Wp3YmIc7E0mx3S76XVPJAGNoTGLYAdzdYuN46wbLz5JUajjucFUe5xpJB+yWZoPyHU4yezOh0iJlDdt1FfFcBa+/qRDot5oJjL5lA13A6+/JHYjgJlqC2S5hdt19+u8jKYHhZamBOOMXD7JoRF1SOqNVxrGnHZkN46qwA9RhSCZ9b/APHOO7fDbjnTUpEgyZO7m0njqPBBy4+XUG9P/E0GKdIIznhx4+CA7+vtAZzyFD1EscI3XNF2+RBsZ9PJVY6rqK5F+NganK1aM2x795oXyHkBNLx/IYsBUye2NrdkCW/NoJkTpaNIKfRfk+kzX80omC2/p+TMQ0uneDjvTmCQU5rWup5YZmQ2DU0ex/iStTjedvtH7XX8jmu2I3i/UXBrILH+s3Wzto06rA+m60Xacwf4VXPIVNTMVzYrXd9Sw7Y5jPqmMVEC52ABlAM83Eke7eSHlUGz1FvM8Y0XGoviCCXEnQc7T78lGNrYDqd42UtxWBZVDLEmAL58Y8ro+RB+4dxrNhv6h36lbS25SfVcxrwHhxABzMWtIE5KVyWdw/jZA2j2O4w+s9sWy9Z5cFYqrdxh8GPIdxXE4omzfyQeB/PsjUfGNnUN4uEofq6Eye0/iCq2s5rHANbbIG/7jOt5Q+WiRMTz/wBSyYsxXGQRKjaG0KlYg1Xb26IFgLcLC6oN9zIzeXlzfuP9ojUqHPRW4xc7nKdS6qRIqE3M9FNVJrcAQV0m59d+DGAUZAEwb6+arl7MNi/ZMltWoTiakknvRcza1uiLg6Et/wB0zm0vnPitBepcS1+DWAuBIBIdnrkUp5P7TGMH+ZNTiTl1K83l/dB+b++Tbk5Ab9wiZJ+MwrPlQsn7pfxv2xbRVb90q37Z5p7ngfoi5OxKYejPnLzc+H0lbXoQ2OLaokYPqFaFMM37JZbJquayuWuIPZHIkfvZw6lcJCdH+JuvgV5OGEkmHPjks/J++BbsTSY7/wBbev2VcsH5PYimONj0QZo4gKH9J84287/KRoAtfB+2C/VSbErW5I8xjJArpB6llsF5FZkE5hUbuaH6eTyM+oYY2dyIXYyZrY+xFsS4xn7lXfqOeQPogQ4wbnP7E/Vcf8xYkAPlWJVnGc9fsEyepq0OM+bbc/8AY/8A7u+qAZ5Ryf8AEN/M2ez8ZUOy941Hl28wb28d6N9tpmYRB+2bqseAMt2iOzI1YZ52OfFRk6Eeysanzap87up+qG08bn/zD/MBiCqLAiTq/KiDuQsHRF10seoR2agyfUIArDqR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3494" name="Picture 6" descr="http://thankyouverymulch.com/wp-content/uploads/2008/09/maple-manganese-leaf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381000"/>
            <a:ext cx="4114800" cy="3084118"/>
          </a:xfrm>
          <a:prstGeom prst="rect">
            <a:avLst/>
          </a:prstGeom>
          <a:noFill/>
        </p:spPr>
      </p:pic>
      <p:pic>
        <p:nvPicPr>
          <p:cNvPr id="63498" name="Picture 10" descr="http://plant.daleysfruit.com.au/l/yellow-lemon-tree-leaves-576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2975" y="4800600"/>
            <a:ext cx="2333625" cy="1085850"/>
          </a:xfrm>
          <a:prstGeom prst="rect">
            <a:avLst/>
          </a:prstGeom>
          <a:noFill/>
        </p:spPr>
      </p:pic>
      <p:pic>
        <p:nvPicPr>
          <p:cNvPr id="63500" name="Picture 12" descr="http://thebestgardening.com/soil-blog/wp-content/uploads/2012/11/Grape-vine-04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57200"/>
            <a:ext cx="4017565" cy="3048000"/>
          </a:xfrm>
          <a:prstGeom prst="rect">
            <a:avLst/>
          </a:prstGeom>
          <a:noFill/>
        </p:spPr>
      </p:pic>
      <p:pic>
        <p:nvPicPr>
          <p:cNvPr id="63502" name="Picture 14" descr="http://www.farmfile.ie/images/nutrientnitrogen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4038600"/>
            <a:ext cx="3371850" cy="22479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images.slideplayer.com/23/6619603/slides/slide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www.cropnutrition.com/efu/img/content/potassium/potassium-cycle-infographic.jpg?v=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9144000" cy="54102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www.palmtreepassion.com/images/5475300-WE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4267200"/>
            <a:ext cx="3657600" cy="2457451"/>
          </a:xfrm>
          <a:prstGeom prst="rect">
            <a:avLst/>
          </a:prstGeom>
          <a:noFill/>
        </p:spPr>
      </p:pic>
      <p:pic>
        <p:nvPicPr>
          <p:cNvPr id="62468" name="Picture 4" descr="http://www.agnet.org/htmlarea_graph/library/20110804103731/bc52006f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4143374"/>
            <a:ext cx="3810000" cy="2714626"/>
          </a:xfrm>
          <a:prstGeom prst="rect">
            <a:avLst/>
          </a:prstGeom>
          <a:noFill/>
        </p:spPr>
      </p:pic>
      <p:pic>
        <p:nvPicPr>
          <p:cNvPr id="62470" name="Picture 6" descr="http://www.fruit.cornell.edu/berrytool/blueberry/leaves/bbleaves%20images/bbkdef-op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152400"/>
            <a:ext cx="5715000" cy="3857625"/>
          </a:xfrm>
          <a:prstGeom prst="rect">
            <a:avLst/>
          </a:prstGeom>
          <a:noFill/>
        </p:spPr>
      </p:pic>
      <p:pic>
        <p:nvPicPr>
          <p:cNvPr id="62472" name="Picture 8" descr="https://encrypted-tbn2.gstatic.com/images?q=tbn:ANd9GcSjB79CFAj3Ft6QvbKSF-gjq8r5ykZWgLGujASdOOjYVkECtX_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33008" y="228600"/>
            <a:ext cx="2958592" cy="36576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www.irannaz.com/user_files/image/image54/0.247485001353873578_irannaz_com.jpg"/>
          <p:cNvPicPr>
            <a:picLocks noChangeAspect="1" noChangeArrowheads="1"/>
          </p:cNvPicPr>
          <p:nvPr/>
        </p:nvPicPr>
        <p:blipFill>
          <a:blip r:embed="rId2" cstate="print">
            <a:lum contrast="15000"/>
          </a:blip>
          <a:srcRect/>
          <a:stretch>
            <a:fillRect/>
          </a:stretch>
        </p:blipFill>
        <p:spPr bwMode="auto">
          <a:xfrm>
            <a:off x="473241" y="685800"/>
            <a:ext cx="8132012" cy="5715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http://www.rahafun.com/wp-content/uploads/www.rahafun.com-jomalat-ziba-darbare-zendegi-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165" y="0"/>
            <a:ext cx="6454588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925241" y="0"/>
          <a:ext cx="5293518" cy="6858000"/>
        </p:xfrm>
        <a:graphic>
          <a:graphicData uri="http://schemas.openxmlformats.org/presentationml/2006/ole">
            <p:oleObj spid="_x0000_s5122" name="Acrobat Document" r:id="rId3" imgW="7779960" imgH="10050480" progId="AcroExch.Document.7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925241" y="0"/>
          <a:ext cx="5293518" cy="6858000"/>
        </p:xfrm>
        <a:graphic>
          <a:graphicData uri="http://schemas.openxmlformats.org/presentationml/2006/ole">
            <p:oleObj spid="_x0000_s7170" name="Acrobat Document" r:id="rId3" imgW="7779960" imgH="10050480" progId="AcroExch.Document.7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925241" y="0"/>
          <a:ext cx="5293518" cy="6858000"/>
        </p:xfrm>
        <a:graphic>
          <a:graphicData uri="http://schemas.openxmlformats.org/presentationml/2006/ole">
            <p:oleObj spid="_x0000_s6146" name="Acrobat Document" r:id="rId3" imgW="7779960" imgH="10050480" progId="AcroExch.Document.7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925241" y="0"/>
          <a:ext cx="5293518" cy="6858000"/>
        </p:xfrm>
        <a:graphic>
          <a:graphicData uri="http://schemas.openxmlformats.org/presentationml/2006/ole">
            <p:oleObj spid="_x0000_s8194" name="Acrobat Document" r:id="rId3" imgW="7779960" imgH="10050480" progId="AcroExch.Document.7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925241" y="0"/>
          <a:ext cx="5293518" cy="6858000"/>
        </p:xfrm>
        <a:graphic>
          <a:graphicData uri="http://schemas.openxmlformats.org/presentationml/2006/ole">
            <p:oleObj spid="_x0000_s9218" name="Acrobat Document" r:id="rId3" imgW="7779960" imgH="10050480" progId="AcroExch.Document.7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1925241" y="0"/>
          <a:ext cx="5293518" cy="6858000"/>
        </p:xfrm>
        <a:graphic>
          <a:graphicData uri="http://schemas.openxmlformats.org/presentationml/2006/ole">
            <p:oleObj spid="_x0000_s10242" name="Acrobat Document" r:id="rId3" imgW="7779960" imgH="10050480" progId="AcroExch.Document.7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925241" y="152400"/>
          <a:ext cx="5175885" cy="6705600"/>
        </p:xfrm>
        <a:graphic>
          <a:graphicData uri="http://schemas.openxmlformats.org/presentationml/2006/ole">
            <p:oleObj spid="_x0000_s11266" name="Acrobat Document" r:id="rId3" imgW="7779960" imgH="10050480" progId="AcroExch.Document.7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1925241" y="0"/>
          <a:ext cx="5293518" cy="6858000"/>
        </p:xfrm>
        <a:graphic>
          <a:graphicData uri="http://schemas.openxmlformats.org/presentationml/2006/ole">
            <p:oleObj spid="_x0000_s12290" name="Acrobat Document" r:id="rId3" imgW="7779960" imgH="10050480" progId="AcroExch.Document.7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1925241" y="0"/>
          <a:ext cx="5293519" cy="6858000"/>
        </p:xfrm>
        <a:graphic>
          <a:graphicData uri="http://schemas.openxmlformats.org/presentationml/2006/ole">
            <p:oleObj spid="_x0000_s13314" name="Acrobat Document" r:id="rId3" imgW="7779960" imgH="10050480" progId="AcroExch.Document.7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981201" y="-1"/>
          <a:ext cx="5237558" cy="6785501"/>
        </p:xfrm>
        <a:graphic>
          <a:graphicData uri="http://schemas.openxmlformats.org/presentationml/2006/ole">
            <p:oleObj spid="_x0000_s14338" name="Acrobat Document" r:id="rId3" imgW="7779960" imgH="10050480" progId="AcroExch.Document.7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ehrdad\AppData\Local\Temp\Rar$DIa0.221\15-5-11-105435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8071" y="0"/>
            <a:ext cx="7347858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://www.beytoote.com/images/stories/fun/fu2298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287596" y="381000"/>
            <a:ext cx="8627804" cy="59436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682</TotalTime>
  <Words>565</Words>
  <Application>Microsoft Office PowerPoint</Application>
  <PresentationFormat>On-screen Show (4:3)</PresentationFormat>
  <Paragraphs>123</Paragraphs>
  <Slides>53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Office Theme</vt:lpstr>
      <vt:lpstr>Chart</vt:lpstr>
      <vt:lpstr>Drawing</vt:lpstr>
      <vt:lpstr>Slide</vt:lpstr>
      <vt:lpstr>Acrobat Document</vt:lpstr>
      <vt:lpstr>Slide 1</vt:lpstr>
      <vt:lpstr>Slide 2</vt:lpstr>
      <vt:lpstr> حاصلخیزی خاک و تغذیه گیاهی در فضای سبز شهری </vt:lpstr>
      <vt:lpstr>Slide 4</vt:lpstr>
      <vt:lpstr>Slide 5</vt:lpstr>
      <vt:lpstr>Global issues</vt:lpstr>
      <vt:lpstr>Slide 7</vt:lpstr>
      <vt:lpstr>Slide 8</vt:lpstr>
      <vt:lpstr>Slide 9</vt:lpstr>
      <vt:lpstr>Organic fertility management</vt:lpstr>
      <vt:lpstr>The Barrel</vt:lpstr>
      <vt:lpstr>“Law of the Minimum”</vt:lpstr>
      <vt:lpstr>خاک حاصل خیز چیست</vt:lpstr>
      <vt:lpstr>ویژگی های عمومی یک خاک حاصلخیز</vt:lpstr>
      <vt:lpstr>Slide 15</vt:lpstr>
      <vt:lpstr>Slide 16</vt:lpstr>
      <vt:lpstr> Nutrient Management</vt:lpstr>
      <vt:lpstr>Slide 18</vt:lpstr>
      <vt:lpstr>Slide 19</vt:lpstr>
      <vt:lpstr>Constituents of Soil Organic Matter</vt:lpstr>
      <vt:lpstr>Slide 21</vt:lpstr>
      <vt:lpstr>Slide 22</vt:lpstr>
      <vt:lpstr>Slide 23</vt:lpstr>
      <vt:lpstr>Plant macro-nutrients</vt:lpstr>
      <vt:lpstr>Slide 25</vt:lpstr>
      <vt:lpstr>Slide 26</vt:lpstr>
      <vt:lpstr>Slide 27</vt:lpstr>
      <vt:lpstr>Slide 28</vt:lpstr>
      <vt:lpstr>Nitrogen Uptake</vt:lpstr>
      <vt:lpstr>Nitrogen cycle characteristics</vt:lpstr>
      <vt:lpstr>What controls net mineralization of N</vt:lpstr>
      <vt:lpstr>Key microbial processes &amp; N transformations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</vt:vector>
  </TitlesOfParts>
  <Company>PARANDCO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حاصلخیزی خاک و تغذیه گیاهی در فضای سبز شهری </dc:title>
  <dc:creator>PARAND</dc:creator>
  <cp:lastModifiedBy>mohamdi</cp:lastModifiedBy>
  <cp:revision>15</cp:revision>
  <dcterms:created xsi:type="dcterms:W3CDTF">2015-10-06T00:55:52Z</dcterms:created>
  <dcterms:modified xsi:type="dcterms:W3CDTF">2015-10-08T04:46:50Z</dcterms:modified>
</cp:coreProperties>
</file>