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40"/>
  </p:notesMasterIdLst>
  <p:sldIdLst>
    <p:sldId id="298" r:id="rId2"/>
    <p:sldId id="285" r:id="rId3"/>
    <p:sldId id="256" r:id="rId4"/>
    <p:sldId id="271" r:id="rId5"/>
    <p:sldId id="273" r:id="rId6"/>
    <p:sldId id="258" r:id="rId7"/>
    <p:sldId id="259" r:id="rId8"/>
    <p:sldId id="286" r:id="rId9"/>
    <p:sldId id="287" r:id="rId10"/>
    <p:sldId id="288" r:id="rId11"/>
    <p:sldId id="296" r:id="rId12"/>
    <p:sldId id="289" r:id="rId13"/>
    <p:sldId id="269" r:id="rId14"/>
    <p:sldId id="272" r:id="rId15"/>
    <p:sldId id="260" r:id="rId16"/>
    <p:sldId id="265" r:id="rId17"/>
    <p:sldId id="261" r:id="rId18"/>
    <p:sldId id="266" r:id="rId19"/>
    <p:sldId id="262" r:id="rId20"/>
    <p:sldId id="267" r:id="rId21"/>
    <p:sldId id="270" r:id="rId22"/>
    <p:sldId id="263" r:id="rId23"/>
    <p:sldId id="268" r:id="rId24"/>
    <p:sldId id="264" r:id="rId25"/>
    <p:sldId id="290" r:id="rId26"/>
    <p:sldId id="275" r:id="rId27"/>
    <p:sldId id="291" r:id="rId28"/>
    <p:sldId id="276" r:id="rId29"/>
    <p:sldId id="277" r:id="rId30"/>
    <p:sldId id="278" r:id="rId31"/>
    <p:sldId id="279" r:id="rId32"/>
    <p:sldId id="295" r:id="rId33"/>
    <p:sldId id="281" r:id="rId34"/>
    <p:sldId id="292" r:id="rId35"/>
    <p:sldId id="294" r:id="rId36"/>
    <p:sldId id="283" r:id="rId37"/>
    <p:sldId id="284" r:id="rId38"/>
    <p:sldId id="297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AC00"/>
    <a:srgbClr val="99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5878" autoAdjust="0"/>
  </p:normalViewPr>
  <p:slideViewPr>
    <p:cSldViewPr>
      <p:cViewPr varScale="1">
        <p:scale>
          <a:sx n="83" d="100"/>
          <a:sy n="83" d="100"/>
        </p:scale>
        <p:origin x="-12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A66958-AD99-4E95-A4BB-B632D435D1D1}" type="datetimeFigureOut">
              <a:rPr lang="en-US" smtClean="0"/>
              <a:pPr/>
              <a:t>10/3/2010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D913B8-176D-4FC3-B965-5B5B9E89D25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a-IR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D913B8-176D-4FC3-B965-5B5B9E89D251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1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55194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4FC9F05-611A-491C-8869-17B1CE53B2E8}" type="slidenum">
              <a:rPr lang="ar-SA" sz="1200" b="0">
                <a:cs typeface="Arial" charset="0"/>
              </a:rPr>
              <a:pPr algn="r"/>
              <a:t>38</a:t>
            </a:fld>
            <a:endParaRPr lang="en-US" sz="1200" b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F56F79-5C59-4929-B99D-17FF0F9FA705}" type="datetimeFigureOut">
              <a:rPr lang="en-US" smtClean="0"/>
              <a:pPr/>
              <a:t>10/3/2010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BD9469-5275-4BFE-84CB-2E6CDE6567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F56F79-5C59-4929-B99D-17FF0F9FA705}" type="datetimeFigureOut">
              <a:rPr lang="en-US" smtClean="0"/>
              <a:pPr/>
              <a:t>10/3/2010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BD9469-5275-4BFE-84CB-2E6CDE6567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F56F79-5C59-4929-B99D-17FF0F9FA705}" type="datetimeFigureOut">
              <a:rPr lang="en-US" smtClean="0"/>
              <a:pPr/>
              <a:t>10/3/2010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BD9469-5275-4BFE-84CB-2E6CDE6567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F56F79-5C59-4929-B99D-17FF0F9FA705}" type="datetimeFigureOut">
              <a:rPr lang="en-US" smtClean="0"/>
              <a:pPr/>
              <a:t>10/3/2010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BD9469-5275-4BFE-84CB-2E6CDE6567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F56F79-5C59-4929-B99D-17FF0F9FA705}" type="datetimeFigureOut">
              <a:rPr lang="en-US" smtClean="0"/>
              <a:pPr/>
              <a:t>10/3/2010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BD9469-5275-4BFE-84CB-2E6CDE6567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F56F79-5C59-4929-B99D-17FF0F9FA705}" type="datetimeFigureOut">
              <a:rPr lang="en-US" smtClean="0"/>
              <a:pPr/>
              <a:t>10/3/2010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BD9469-5275-4BFE-84CB-2E6CDE6567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F56F79-5C59-4929-B99D-17FF0F9FA705}" type="datetimeFigureOut">
              <a:rPr lang="en-US" smtClean="0"/>
              <a:pPr/>
              <a:t>10/3/2010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BD9469-5275-4BFE-84CB-2E6CDE6567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F56F79-5C59-4929-B99D-17FF0F9FA705}" type="datetimeFigureOut">
              <a:rPr lang="en-US" smtClean="0"/>
              <a:pPr/>
              <a:t>10/3/2010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BD9469-5275-4BFE-84CB-2E6CDE6567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F56F79-5C59-4929-B99D-17FF0F9FA705}" type="datetimeFigureOut">
              <a:rPr lang="en-US" smtClean="0"/>
              <a:pPr/>
              <a:t>10/3/2010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BD9469-5275-4BFE-84CB-2E6CDE6567A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  <p:transition spd="med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F56F79-5C59-4929-B99D-17FF0F9FA705}" type="datetimeFigureOut">
              <a:rPr lang="en-US" smtClean="0"/>
              <a:pPr/>
              <a:t>10/3/2010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BD9469-5275-4BFE-84CB-2E6CDE6567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F56F79-5C59-4929-B99D-17FF0F9FA705}" type="datetimeFigureOut">
              <a:rPr lang="en-US" smtClean="0"/>
              <a:pPr/>
              <a:t>10/3/2010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BD9469-5275-4BFE-84CB-2E6CDE6567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EF56F79-5C59-4929-B99D-17FF0F9FA705}" type="datetimeFigureOut">
              <a:rPr lang="en-US" smtClean="0"/>
              <a:pPr/>
              <a:t>10/3/2010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4BD9469-5275-4BFE-84CB-2E6CDE6567A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 spd="med">
    <p:wipe/>
  </p:transition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86200" y="1143000"/>
            <a:ext cx="14959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a-IR" sz="3200" b="1" dirty="0" smtClean="0">
                <a:latin typeface="Arial" pitchFamily="34" charset="0"/>
                <a:cs typeface="Arial" pitchFamily="34" charset="0"/>
              </a:rPr>
              <a:t>به نام خدا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71800" y="4419600"/>
            <a:ext cx="31341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800" dirty="0" smtClean="0">
                <a:latin typeface="Arial" pitchFamily="34" charset="0"/>
                <a:cs typeface="Arial" pitchFamily="34" charset="0"/>
              </a:rPr>
              <a:t>ارائه دهنده: وحید ادراکی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1" y="2590800"/>
            <a:ext cx="66617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4400" b="1" dirty="0" smtClean="0">
                <a:latin typeface="Andalus" pitchFamily="18" charset="-78"/>
                <a:cs typeface="B Nazanin" pitchFamily="2" charset="-78"/>
              </a:rPr>
              <a:t>بیماریهای فیزيولوژیک گیاهان</a:t>
            </a:r>
            <a:endParaRPr lang="en-US" sz="4400" b="1" dirty="0">
              <a:latin typeface="Andalus" pitchFamily="18" charset="-78"/>
              <a:cs typeface="B Nazanin" pitchFamily="2" charset="-78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flipH="1">
            <a:off x="0" y="304800"/>
            <a:ext cx="86868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endParaRPr lang="fa-IR" sz="2400" b="1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1) تعریف بیماریهای فیزیولوژیک</a:t>
            </a:r>
          </a:p>
          <a:p>
            <a:pPr marL="457200" indent="-457200"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2) تشخیص بیماری های فیزیولوژیک                                               </a:t>
            </a:r>
          </a:p>
          <a:p>
            <a:pPr marL="457200" indent="-457200"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3) کنترل بیماریهای فیزیولوژیک</a:t>
            </a:r>
          </a:p>
          <a:p>
            <a:pPr marL="457200" indent="-457200"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                                            الف) عوارض ناشی از کمبود مواد غذایی  </a:t>
            </a:r>
          </a:p>
          <a:p>
            <a:pPr marL="457200" indent="-457200"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4) مهمترین عوامل غیرزنده           ب) گرمازدگی</a:t>
            </a:r>
          </a:p>
          <a:p>
            <a:pPr marL="457200" indent="-457200"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        خسارتزا بر روی گیاه           ج) سرمازدگی</a:t>
            </a:r>
          </a:p>
          <a:p>
            <a:pPr marL="457200" indent="-457200"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                                             د) شوری خاک             </a:t>
            </a:r>
          </a:p>
          <a:p>
            <a:pPr marL="457200" indent="-457200"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                                             ه) آلاینده های هوا </a:t>
            </a:r>
          </a:p>
          <a:p>
            <a:pPr marL="457200" indent="-457200"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                                             و) استفاده نامناسب از علف کش ها و سموم                                           </a:t>
            </a:r>
          </a:p>
          <a:p>
            <a:pPr marL="457200" indent="-457200"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5) رابطه تنش های محیطی با بیمارگرها 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3391694" y="4075906"/>
            <a:ext cx="3124200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9" name="Right Arrow 18"/>
          <p:cNvSpPr/>
          <p:nvPr/>
        </p:nvSpPr>
        <p:spPr>
          <a:xfrm rot="10800000">
            <a:off x="4953000" y="3581400"/>
            <a:ext cx="762000" cy="228600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791200" y="533400"/>
            <a:ext cx="19848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a-I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مباحث مطرح شده</a:t>
            </a:r>
            <a:endParaRPr lang="en-US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17693"/>
            <a:ext cx="88392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1) تعریف بیماری های فیزیولوژیک: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به اختلال در روند عادی فعالیتهای فیزیولوژیک گیاه در اثر عوامل غیر زنده، بیماریهای فیزیولوژیک گویند.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اینها بدون وجود بیمارگرها تولید می شوند.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از یک گیاه به گیاه دیگر قابل انتقال نیستند.</a:t>
            </a:r>
          </a:p>
          <a:p>
            <a:pPr algn="r" rtl="1">
              <a:lnSpc>
                <a:spcPct val="150000"/>
              </a:lnSpc>
            </a:pPr>
            <a:endParaRPr lang="fa-IR" sz="2400" b="1" dirty="0" smtClean="0">
              <a:latin typeface="Arial" pitchFamily="34" charset="0"/>
              <a:cs typeface="Arial" pitchFamily="34" charset="0"/>
            </a:endParaRP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2) تشخیص بیماریهای فیزیولوژیک: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تشخیص بیماری های فیزیولوژیک غیرمسری در بعضی موارد به دلیل وجود علائم اختصاصی معلوم شده از قبل مربوط به فزونی یا کاستی عامل معین آسان می شود.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در موارد دیگر برای تشخیص عامل بیماری، وضعیت شرایط جوی را قبلا و به هنگام بروز بیماری باید با دقت زیاد امتحان و تجزیه و تحلیل و تغییرات اخیر آلودگیهای خاک و اتمسفر را در نزدیکی رشد گیاه بررسی کرد.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F:\Contents\citrus\Noninfectius (Abiotic) Diseases\Disorders Caused by Environmental Factors\Freeze lnjury\1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381000"/>
            <a:ext cx="2786063" cy="2076450"/>
          </a:xfrm>
          <a:prstGeom prst="rect">
            <a:avLst/>
          </a:prstGeom>
          <a:noFill/>
        </p:spPr>
      </p:pic>
      <p:pic>
        <p:nvPicPr>
          <p:cNvPr id="1031" name="Picture 7" descr="F:\Contents\citrus\Noninfectius (Abiotic) Diseases\Disorders Caused by Environmental Factors\Hail Injury\1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457200"/>
            <a:ext cx="2786063" cy="2109787"/>
          </a:xfrm>
          <a:prstGeom prst="rect">
            <a:avLst/>
          </a:prstGeom>
          <a:noFill/>
        </p:spPr>
      </p:pic>
      <p:pic>
        <p:nvPicPr>
          <p:cNvPr id="1032" name="Picture 8" descr="F:\Contents\citrus\Noninfectius (Abiotic) Diseases\Disorders Caused by Environmental Factors\Lightning Injury\12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2514600"/>
            <a:ext cx="2773363" cy="2289175"/>
          </a:xfrm>
          <a:prstGeom prst="rect">
            <a:avLst/>
          </a:prstGeom>
          <a:noFill/>
        </p:spPr>
      </p:pic>
      <p:pic>
        <p:nvPicPr>
          <p:cNvPr id="1033" name="Picture 9" descr="F:\Contents\citrus\Noninfectius (Abiotic) Diseases\Disorders Caused by Environmental Factors\Sunscald\12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0400" y="2438400"/>
            <a:ext cx="2786063" cy="2203450"/>
          </a:xfrm>
          <a:prstGeom prst="rect">
            <a:avLst/>
          </a:prstGeom>
          <a:noFill/>
        </p:spPr>
      </p:pic>
      <p:pic>
        <p:nvPicPr>
          <p:cNvPr id="1034" name="Picture 10" descr="F:\Contents\citrus\Noninfectius (Abiotic) Diseases\Disorders Caused by Environmental Factors\Wind Injury\12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9800" y="2438400"/>
            <a:ext cx="2786063" cy="2160587"/>
          </a:xfrm>
          <a:prstGeom prst="rect">
            <a:avLst/>
          </a:prstGeom>
          <a:noFill/>
        </p:spPr>
      </p:pic>
      <p:pic>
        <p:nvPicPr>
          <p:cNvPr id="1035" name="Picture 11" descr="F:\Contents\citrus\Noninfectius (Abiotic) Diseases\Chemical Injuries\Fumigation-Induced Stunting\13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1000" y="4724400"/>
            <a:ext cx="2667000" cy="1752600"/>
          </a:xfrm>
          <a:prstGeom prst="rect">
            <a:avLst/>
          </a:prstGeom>
          <a:noFill/>
        </p:spPr>
      </p:pic>
      <p:pic>
        <p:nvPicPr>
          <p:cNvPr id="1036" name="Picture 12" descr="F:\Contents\citrus\Noninfectius (Abiotic) Diseases\Chemical Injuries\Herbicide Injury\133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124200" y="4495800"/>
            <a:ext cx="2806700" cy="1981200"/>
          </a:xfrm>
          <a:prstGeom prst="rect">
            <a:avLst/>
          </a:prstGeom>
          <a:noFill/>
        </p:spPr>
      </p:pic>
      <p:pic>
        <p:nvPicPr>
          <p:cNvPr id="1037" name="Picture 13" descr="F:\Contents\citrus\Noninfectius (Abiotic) Diseases\Inherited Abnormalities and Weaknesses\Chimeras and Mutations\140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943600" y="4419600"/>
            <a:ext cx="2786063" cy="1981200"/>
          </a:xfrm>
          <a:prstGeom prst="rect">
            <a:avLst/>
          </a:prstGeom>
          <a:noFill/>
        </p:spPr>
      </p:pic>
      <p:pic>
        <p:nvPicPr>
          <p:cNvPr id="8194" name="Picture 2" descr="C:\Users\Asus\Desktop\New folder\135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04800" y="457200"/>
            <a:ext cx="2819400" cy="206692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:\Contents\citrus\Noninfectius (Abiotic) Diseases\Inherited Abnormalities and Weaknesses\Crinkle Scurf\1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457200"/>
            <a:ext cx="4038600" cy="3048001"/>
          </a:xfrm>
          <a:prstGeom prst="rect">
            <a:avLst/>
          </a:prstGeom>
          <a:noFill/>
        </p:spPr>
      </p:pic>
      <p:pic>
        <p:nvPicPr>
          <p:cNvPr id="3074" name="Picture 2" descr="F:\Contents\citrus\Noninfectius (Abiotic) Diseases\Pest Injuries Resembling Disease Effects\1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457200"/>
            <a:ext cx="4194175" cy="2971800"/>
          </a:xfrm>
          <a:prstGeom prst="rect">
            <a:avLst/>
          </a:prstGeom>
          <a:noFill/>
        </p:spPr>
      </p:pic>
      <p:pic>
        <p:nvPicPr>
          <p:cNvPr id="3075" name="Picture 3" descr="F:\Contents\citrus\Noninfectius (Abiotic) Diseases\Pest Injuries Resembling Disease Effects\15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3459892"/>
            <a:ext cx="4267200" cy="2940908"/>
          </a:xfrm>
          <a:prstGeom prst="rect">
            <a:avLst/>
          </a:prstGeom>
          <a:noFill/>
        </p:spPr>
      </p:pic>
      <p:pic>
        <p:nvPicPr>
          <p:cNvPr id="3076" name="Picture 4" descr="F:\Contents\citrus\Noninfectius (Abiotic) Diseases\Pest Injuries Resembling Disease Effects\16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3523176"/>
            <a:ext cx="4191000" cy="29871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81000" y="-152400"/>
            <a:ext cx="84582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3) کنترل (مبارزه) بیماریهای فیزیولوژیک: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برای مبارزه با بیماریهای گیاهی غیرمسری باید اطمینان حاصل کرد که گیاهان تحت شرایط شدید و غیرعادی عوامل محیطی مسئول چنین بیماریهایی قرار نمی گیرند و در ضمن حفاظت های ضروری را تأمین و میزان موادی را که عامل بروز چنین بیماری هایی می باشند باید به حد نرمال مناسب برای گیاه رسانده شود.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4) مهمترین عوامل غیرزنده خسارتزا بر روی گیاه عبارتند از: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3026182"/>
            <a:ext cx="8077200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الف)اثرات رطوبت خاک: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گیاهانی که از کمبود رطوبت صدمه می بینند معمولا کوتاهتر، رنگشان سبز کمرنگ تا زرد روشن است، برگهایشان اندک، کوچک و آویزان است. در صورتی که کم آبی ادامه یابد پژمرده شده و می میرند</a:t>
            </a:r>
            <a:r>
              <a:rPr lang="fa-IR" sz="22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r" rtl="1">
              <a:lnSpc>
                <a:spcPct val="150000"/>
              </a:lnSpc>
            </a:pPr>
            <a:r>
              <a:rPr lang="fa-IR" sz="2200" b="1" dirty="0" smtClean="0">
                <a:latin typeface="Arial" pitchFamily="34" charset="0"/>
                <a:cs typeface="Arial" pitchFamily="34" charset="0"/>
              </a:rPr>
              <a:t>رطوبت زیاد از حد خاک باعث پوسیدگی و خفگی ریشه ها،جذب مواد سمی به داخل سلولهای آسیب دیده ریشه، و فعالیت قارچهای مضر خاک می شود. چنین گیاهانی در اثر مرگ ریشه ها و عدم انتقال مواد به قسمتهای هوایی پژمرده می شوند.</a:t>
            </a:r>
            <a:endParaRPr lang="en-US" sz="2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457200"/>
            <a:ext cx="8534399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endParaRPr lang="fa-IR" sz="2400" b="1" dirty="0" smtClean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  <a:p>
            <a:pPr algn="r" rtl="1">
              <a:lnSpc>
                <a:spcPct val="150000"/>
              </a:lnSpc>
            </a:pPr>
            <a:endParaRPr lang="fa-IR" sz="2400" b="1" dirty="0" smtClean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  <a:p>
            <a:pPr algn="r" rtl="1">
              <a:lnSpc>
                <a:spcPct val="150000"/>
              </a:lnSpc>
            </a:pPr>
            <a:endParaRPr lang="fa-IR" sz="2400" b="1" dirty="0" smtClean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عناصر پر مصرف: </a:t>
            </a: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این عناصر به مقدار زیاد مورد نیاز گیاه می باشد. ازت، فسفر، پتاسیم، کلسیم، منیزیوم، گوگرد.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عناصر کم مصرف: </a:t>
            </a: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این عناصر برای رشد گیاه ضروری اند اما به میزان خیلی کم. آهن، روی، مس، منگنز، مولیبدن، کلر، سدیم.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گاهی این عناصر در خاک موجود است ولی به علت شرایط نا مساعد شیمیایی خاک و یا عدم تعادل عناصر با یکدیگر و یا عوامل دیگر سبب می شود که گیاه نتواند عنصر مورد نیاز را جذب کند.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علائم کمبود عناصر غذایی در ایران به حد وفور در گیاهان دیده می شود.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0"/>
            <a:ext cx="8229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ب – عوارض ناشی از کمبود عناصر غذایی در گیاه: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                                                                     عناصر پرمصرف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عناصر مورد نیاز گیاه به دو دسته تقسیم می شوند                               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                                                                     عناصر کم مصرف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2134394" y="1370806"/>
            <a:ext cx="1676400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10800000">
            <a:off x="2971800" y="1447800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344488"/>
            <a:ext cx="8229600" cy="1179511"/>
          </a:xfrm>
          <a:solidFill>
            <a:srgbClr val="FFFFCC"/>
          </a:solidFill>
          <a:ln w="190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fa-IR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روشهای تشخیص</a:t>
            </a:r>
            <a:r>
              <a:rPr lang="fa-IR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fa-IR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endParaRPr lang="en-US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851025"/>
            <a:ext cx="8229600" cy="4530725"/>
          </a:xfrm>
        </p:spPr>
        <p:txBody>
          <a:bodyPr>
            <a:normAutofit/>
          </a:bodyPr>
          <a:lstStyle/>
          <a:p>
            <a:pPr algn="r" rtl="1"/>
            <a:r>
              <a:rPr lang="fa-IR" sz="2400" b="1" dirty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تجزیه خاک</a:t>
            </a:r>
            <a:r>
              <a:rPr lang="fa-IR" sz="2400" b="1" dirty="0">
                <a:latin typeface="Arial" pitchFamily="34" charset="0"/>
                <a:cs typeface="Arial" pitchFamily="34" charset="0"/>
              </a:rPr>
              <a:t> </a:t>
            </a:r>
          </a:p>
          <a:p>
            <a:pPr algn="r" rtl="1">
              <a:buFont typeface="Wingdings" pitchFamily="2" charset="2"/>
              <a:buNone/>
            </a:pPr>
            <a:r>
              <a:rPr lang="fa-IR" sz="2400" b="1" dirty="0">
                <a:latin typeface="Arial" pitchFamily="34" charset="0"/>
                <a:cs typeface="Arial" pitchFamily="34" charset="0"/>
              </a:rPr>
              <a:t>      -  </a:t>
            </a:r>
            <a:r>
              <a:rPr lang="fa-IR" sz="2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مقدار مواد غذایی موجود در خاک</a:t>
            </a:r>
          </a:p>
          <a:p>
            <a:pPr algn="r" rtl="1">
              <a:buFont typeface="Wingdings" pitchFamily="2" charset="2"/>
              <a:buNone/>
            </a:pPr>
            <a:r>
              <a:rPr lang="fa-IR" sz="2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     - تشخیص کمبودها و یا مسمومیت های خاک</a:t>
            </a:r>
          </a:p>
          <a:p>
            <a:pPr algn="r" rtl="1"/>
            <a:endParaRPr lang="fa-IR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r" rtl="1"/>
            <a:r>
              <a:rPr lang="fa-IR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fa-IR" sz="2400" b="1" dirty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تجزیه برگ</a:t>
            </a:r>
          </a:p>
          <a:p>
            <a:pPr algn="r" rtl="1"/>
            <a:endParaRPr lang="fa-IR" sz="2400" b="1" dirty="0">
              <a:solidFill>
                <a:srgbClr val="000066"/>
              </a:solidFill>
              <a:latin typeface="Arial" pitchFamily="34" charset="0"/>
              <a:cs typeface="Arial" pitchFamily="34" charset="0"/>
            </a:endParaRPr>
          </a:p>
          <a:p>
            <a:pPr algn="r" rtl="1"/>
            <a:r>
              <a:rPr lang="fa-IR" sz="2400" b="1" dirty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مشاهده ای (بررسی علائم موجود)</a:t>
            </a:r>
            <a:endParaRPr lang="en-US" sz="2400" b="1" dirty="0">
              <a:solidFill>
                <a:srgbClr val="000066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158162" cy="1152525"/>
          </a:xfrm>
          <a:solidFill>
            <a:srgbClr val="66CCFF"/>
          </a:solidFill>
          <a:ln w="190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fa-IR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محدودیتها و کاربردهای تجزیه خاک </a:t>
            </a:r>
            <a:r>
              <a:rPr lang="fa-IR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fa-IR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endParaRPr lang="en-US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44675"/>
            <a:ext cx="8229600" cy="4392613"/>
          </a:xfrm>
        </p:spPr>
        <p:txBody>
          <a:bodyPr>
            <a:normAutofit/>
          </a:bodyPr>
          <a:lstStyle/>
          <a:p>
            <a:pPr algn="r" rtl="1"/>
            <a:r>
              <a:rPr lang="fa-IR" sz="2400" b="1" dirty="0" smtClean="0">
                <a:latin typeface="Arial" pitchFamily="34" charset="0"/>
                <a:cs typeface="Arial" pitchFamily="34" charset="0"/>
              </a:rPr>
              <a:t>دشواری </a:t>
            </a:r>
            <a:r>
              <a:rPr lang="fa-IR" sz="2400" b="1" dirty="0">
                <a:latin typeface="Arial" pitchFamily="34" charset="0"/>
                <a:cs typeface="Arial" pitchFamily="34" charset="0"/>
              </a:rPr>
              <a:t>بدست آوردن نمونه خاک استاندارد و یا تیپیک</a:t>
            </a:r>
          </a:p>
          <a:p>
            <a:pPr algn="r" rtl="1"/>
            <a:endParaRPr lang="fa-IR" sz="2400" b="1" dirty="0">
              <a:latin typeface="Arial" pitchFamily="34" charset="0"/>
              <a:cs typeface="Arial" pitchFamily="34" charset="0"/>
            </a:endParaRPr>
          </a:p>
          <a:p>
            <a:pPr algn="r" rtl="1"/>
            <a:r>
              <a:rPr lang="fa-IR" sz="2400" b="1" dirty="0">
                <a:latin typeface="Arial" pitchFamily="34" charset="0"/>
                <a:cs typeface="Arial" pitchFamily="34" charset="0"/>
              </a:rPr>
              <a:t>بدلیل گسترده بودن ریشه های درختان خاک اطراف ریشه می تواند تا حدزیادی متفاوت باشد.</a:t>
            </a:r>
          </a:p>
          <a:p>
            <a:pPr algn="r" rtl="1"/>
            <a:endParaRPr lang="fa-IR" sz="2400" b="1" dirty="0">
              <a:latin typeface="Arial" pitchFamily="34" charset="0"/>
              <a:cs typeface="Arial" pitchFamily="34" charset="0"/>
            </a:endParaRPr>
          </a:p>
          <a:p>
            <a:pPr algn="r" rtl="1"/>
            <a:r>
              <a:rPr lang="fa-IR" sz="2400" b="1" dirty="0">
                <a:latin typeface="Arial" pitchFamily="34" charset="0"/>
                <a:cs typeface="Arial" pitchFamily="34" charset="0"/>
              </a:rPr>
              <a:t>نمونه برداری از تمام قستمهایی که ریشه در آن رشد کرده است، غیرعملی است.</a:t>
            </a:r>
          </a:p>
          <a:p>
            <a:pPr algn="r" rtl="1"/>
            <a:endParaRPr lang="fa-IR" sz="2400" b="1" dirty="0">
              <a:latin typeface="Arial" pitchFamily="34" charset="0"/>
              <a:cs typeface="Arial" pitchFamily="34" charset="0"/>
            </a:endParaRPr>
          </a:p>
          <a:p>
            <a:pPr algn="r" rtl="1">
              <a:buFont typeface="Wingdings" pitchFamily="2" charset="2"/>
              <a:buNone/>
            </a:pP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990599"/>
          </a:xfrm>
        </p:spPr>
        <p:txBody>
          <a:bodyPr>
            <a:normAutofit fontScale="90000"/>
          </a:bodyPr>
          <a:lstStyle/>
          <a:p>
            <a:pPr algn="ctr" rtl="1"/>
            <a:r>
              <a:rPr lang="fa-IR" b="1" dirty="0" smtClean="0">
                <a:cs typeface="Badr" pitchFamily="2" charset="-78"/>
              </a:rPr>
              <a:t/>
            </a:r>
            <a:br>
              <a:rPr lang="fa-IR" b="1" dirty="0" smtClean="0">
                <a:cs typeface="Badr" pitchFamily="2" charset="-78"/>
              </a:rPr>
            </a:br>
            <a:r>
              <a:rPr lang="fa-IR" dirty="0" smtClean="0">
                <a:cs typeface="Badr" pitchFamily="2" charset="-78"/>
              </a:rPr>
              <a:t/>
            </a:r>
            <a:br>
              <a:rPr lang="fa-IR" dirty="0" smtClean="0">
                <a:cs typeface="Badr" pitchFamily="2" charset="-78"/>
              </a:rPr>
            </a:br>
            <a:r>
              <a:rPr lang="fa-IR" dirty="0" smtClean="0">
                <a:cs typeface="Badr" pitchFamily="2" charset="-78"/>
              </a:rPr>
              <a:t/>
            </a:r>
            <a:br>
              <a:rPr lang="fa-IR" dirty="0" smtClean="0">
                <a:cs typeface="Badr" pitchFamily="2" charset="-78"/>
              </a:rPr>
            </a:br>
            <a:r>
              <a:rPr lang="fa-IR" dirty="0" smtClean="0">
                <a:cs typeface="Badr" pitchFamily="2" charset="-78"/>
              </a:rPr>
              <a:t/>
            </a:r>
            <a:br>
              <a:rPr lang="fa-IR" dirty="0" smtClean="0">
                <a:cs typeface="Badr" pitchFamily="2" charset="-78"/>
              </a:rPr>
            </a:br>
            <a:r>
              <a:rPr lang="fa-IR" dirty="0" smtClean="0">
                <a:cs typeface="Badr" pitchFamily="2" charset="-78"/>
              </a:rPr>
              <a:t/>
            </a:r>
            <a:br>
              <a:rPr lang="fa-IR" dirty="0" smtClean="0">
                <a:cs typeface="Badr" pitchFamily="2" charset="-78"/>
              </a:rPr>
            </a:br>
            <a:r>
              <a:rPr lang="fa-IR" dirty="0" smtClean="0">
                <a:cs typeface="Badr" pitchFamily="2" charset="-78"/>
              </a:rPr>
              <a:t/>
            </a:r>
            <a:br>
              <a:rPr lang="fa-IR" dirty="0" smtClean="0">
                <a:cs typeface="Badr" pitchFamily="2" charset="-78"/>
              </a:rPr>
            </a:br>
            <a:r>
              <a:rPr lang="fa-IR" dirty="0" smtClean="0">
                <a:cs typeface="Badr" pitchFamily="2" charset="-78"/>
              </a:rPr>
              <a:t/>
            </a:r>
            <a:br>
              <a:rPr lang="fa-IR" dirty="0" smtClean="0">
                <a:cs typeface="Badr" pitchFamily="2" charset="-78"/>
              </a:rPr>
            </a:br>
            <a:r>
              <a:rPr lang="fa-IR" dirty="0" smtClean="0">
                <a:cs typeface="Badr" pitchFamily="2" charset="-78"/>
              </a:rPr>
              <a:t/>
            </a:r>
            <a:br>
              <a:rPr lang="fa-IR" dirty="0" smtClean="0">
                <a:cs typeface="Badr" pitchFamily="2" charset="-78"/>
              </a:rPr>
            </a:br>
            <a:r>
              <a:rPr lang="fa-IR" dirty="0" smtClean="0">
                <a:cs typeface="Badr" pitchFamily="2" charset="-78"/>
              </a:rPr>
              <a:t/>
            </a:r>
            <a:br>
              <a:rPr lang="fa-IR" dirty="0" smtClean="0">
                <a:cs typeface="Badr" pitchFamily="2" charset="-78"/>
              </a:rPr>
            </a:br>
            <a:r>
              <a:rPr lang="fa-IR" dirty="0" smtClean="0">
                <a:cs typeface="Badr" pitchFamily="2" charset="-78"/>
              </a:rPr>
              <a:t/>
            </a:r>
            <a:br>
              <a:rPr lang="fa-IR" dirty="0" smtClean="0">
                <a:cs typeface="Badr" pitchFamily="2" charset="-78"/>
              </a:rPr>
            </a:br>
            <a:r>
              <a:rPr lang="fa-IR" dirty="0" smtClean="0">
                <a:cs typeface="Badr" pitchFamily="2" charset="-78"/>
              </a:rPr>
              <a:t/>
            </a:r>
            <a:br>
              <a:rPr lang="fa-IR" dirty="0" smtClean="0">
                <a:cs typeface="Badr" pitchFamily="2" charset="-78"/>
              </a:rPr>
            </a:br>
            <a:r>
              <a:rPr lang="fa-IR" dirty="0" smtClean="0">
                <a:cs typeface="Badr" pitchFamily="2" charset="-78"/>
              </a:rPr>
              <a:t/>
            </a:r>
            <a:br>
              <a:rPr lang="fa-IR" dirty="0" smtClean="0">
                <a:cs typeface="Badr" pitchFamily="2" charset="-78"/>
              </a:rPr>
            </a:br>
            <a:r>
              <a:rPr lang="fa-IR" dirty="0" smtClean="0">
                <a:cs typeface="Badr" pitchFamily="2" charset="-78"/>
              </a:rPr>
              <a:t/>
            </a:r>
            <a:br>
              <a:rPr lang="fa-IR" dirty="0" smtClean="0">
                <a:cs typeface="Badr" pitchFamily="2" charset="-78"/>
              </a:rPr>
            </a:br>
            <a:r>
              <a:rPr lang="fa-IR" dirty="0" smtClean="0">
                <a:cs typeface="Badr" pitchFamily="2" charset="-78"/>
              </a:rPr>
              <a:t/>
            </a:r>
            <a:br>
              <a:rPr lang="fa-IR" dirty="0" smtClean="0">
                <a:cs typeface="Badr" pitchFamily="2" charset="-78"/>
              </a:rPr>
            </a:br>
            <a:r>
              <a:rPr lang="fa-IR" dirty="0" smtClean="0">
                <a:cs typeface="Badr" pitchFamily="2" charset="-78"/>
              </a:rPr>
              <a:t/>
            </a:r>
            <a:br>
              <a:rPr lang="fa-IR" dirty="0" smtClean="0">
                <a:cs typeface="Badr" pitchFamily="2" charset="-78"/>
              </a:rPr>
            </a:br>
            <a:r>
              <a:rPr lang="fa-IR" dirty="0" smtClean="0">
                <a:cs typeface="Badr" pitchFamily="2" charset="-78"/>
              </a:rPr>
              <a:t/>
            </a:r>
            <a:br>
              <a:rPr lang="fa-IR" dirty="0" smtClean="0">
                <a:cs typeface="Badr" pitchFamily="2" charset="-78"/>
              </a:rPr>
            </a:br>
            <a:r>
              <a:rPr lang="fa-IR" dirty="0" smtClean="0">
                <a:cs typeface="Badr" pitchFamily="2" charset="-78"/>
              </a:rPr>
              <a:t/>
            </a:r>
            <a:br>
              <a:rPr lang="fa-IR" dirty="0" smtClean="0">
                <a:cs typeface="Badr" pitchFamily="2" charset="-78"/>
              </a:rPr>
            </a:br>
            <a:r>
              <a:rPr lang="fa-IR" dirty="0" smtClean="0">
                <a:cs typeface="Badr" pitchFamily="2" charset="-78"/>
              </a:rPr>
              <a:t/>
            </a:r>
            <a:br>
              <a:rPr lang="fa-IR" dirty="0" smtClean="0">
                <a:cs typeface="Badr" pitchFamily="2" charset="-78"/>
              </a:rPr>
            </a:br>
            <a:r>
              <a:rPr lang="fa-IR" dirty="0" smtClean="0">
                <a:cs typeface="Badr" pitchFamily="2" charset="-78"/>
              </a:rPr>
              <a:t/>
            </a:r>
            <a:br>
              <a:rPr lang="fa-IR" dirty="0" smtClean="0">
                <a:cs typeface="Badr" pitchFamily="2" charset="-78"/>
              </a:rPr>
            </a:br>
            <a:r>
              <a:rPr lang="fa-IR" dirty="0" smtClean="0">
                <a:cs typeface="Badr" pitchFamily="2" charset="-78"/>
              </a:rPr>
              <a:t/>
            </a:r>
            <a:br>
              <a:rPr lang="fa-IR" dirty="0" smtClean="0">
                <a:cs typeface="Badr" pitchFamily="2" charset="-78"/>
              </a:rPr>
            </a:br>
            <a:r>
              <a:rPr lang="fa-IR" dirty="0" smtClean="0">
                <a:cs typeface="Badr" pitchFamily="2" charset="-78"/>
              </a:rPr>
              <a:t/>
            </a:r>
            <a:br>
              <a:rPr lang="fa-IR" dirty="0" smtClean="0">
                <a:cs typeface="Badr" pitchFamily="2" charset="-78"/>
              </a:rPr>
            </a:br>
            <a:r>
              <a:rPr lang="fa-IR" dirty="0" smtClean="0">
                <a:cs typeface="Badr" pitchFamily="2" charset="-78"/>
              </a:rPr>
              <a:t/>
            </a:r>
            <a:br>
              <a:rPr lang="fa-IR" dirty="0" smtClean="0">
                <a:cs typeface="Badr" pitchFamily="2" charset="-78"/>
              </a:rPr>
            </a:br>
            <a:r>
              <a:rPr lang="fa-IR" dirty="0" smtClean="0">
                <a:cs typeface="Badr" pitchFamily="2" charset="-78"/>
              </a:rPr>
              <a:t/>
            </a:r>
            <a:br>
              <a:rPr lang="fa-IR" dirty="0" smtClean="0">
                <a:cs typeface="Badr" pitchFamily="2" charset="-78"/>
              </a:rPr>
            </a:br>
            <a:r>
              <a:rPr lang="fa-IR" dirty="0" smtClean="0">
                <a:cs typeface="Badr" pitchFamily="2" charset="-78"/>
              </a:rPr>
              <a:t/>
            </a:r>
            <a:br>
              <a:rPr lang="fa-IR" dirty="0" smtClean="0">
                <a:cs typeface="Badr" pitchFamily="2" charset="-78"/>
              </a:rPr>
            </a:br>
            <a:r>
              <a:rPr lang="fa-IR" sz="27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تجزیه </a:t>
            </a:r>
            <a:r>
              <a:rPr lang="fa-IR" sz="27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برگ</a:t>
            </a:r>
            <a:r>
              <a:rPr lang="fa-IR" b="1" dirty="0"/>
              <a:t> </a:t>
            </a:r>
            <a:r>
              <a:rPr lang="fa-IR" dirty="0" smtClean="0"/>
              <a:t/>
            </a:r>
            <a:br>
              <a:rPr lang="fa-IR" dirty="0" smtClean="0"/>
            </a:br>
            <a:endParaRPr lang="en-US" dirty="0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762000"/>
            <a:ext cx="8183880" cy="4187952"/>
          </a:xfrm>
        </p:spPr>
        <p:txBody>
          <a:bodyPr>
            <a:noAutofit/>
          </a:bodyPr>
          <a:lstStyle/>
          <a:p>
            <a:pPr algn="r" rtl="1">
              <a:lnSpc>
                <a:spcPct val="160000"/>
              </a:lnSpc>
            </a:pPr>
            <a:r>
              <a:rPr lang="fa-IR" sz="2400" b="1" dirty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کاربردی ترین روش برای شناسایی کمبودها و مسمومیت های موجود در خاک می باشد.</a:t>
            </a:r>
          </a:p>
          <a:p>
            <a:pPr algn="r" rtl="1">
              <a:lnSpc>
                <a:spcPct val="160000"/>
              </a:lnSpc>
            </a:pPr>
            <a:r>
              <a:rPr lang="fa-IR" sz="2400" b="1" dirty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 درخت تمام عوامل جزء به جزء را در یک جا جمع می کند و ترکیبهای برگ نشان دهنده ی تجمع این مواد است</a:t>
            </a:r>
            <a:r>
              <a:rPr lang="fa-IR" sz="2400" b="1" dirty="0" smtClean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r" rtl="1">
              <a:lnSpc>
                <a:spcPct val="160000"/>
              </a:lnSpc>
              <a:buNone/>
            </a:pPr>
            <a:r>
              <a:rPr lang="fa-IR" sz="2400" b="1" dirty="0" smtClean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زمان </a:t>
            </a:r>
            <a:r>
              <a:rPr lang="fa-IR" sz="2400" b="1" dirty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نمونه برداری بر اساس نوع گیاه متفاوت می </a:t>
            </a:r>
            <a:r>
              <a:rPr lang="fa-IR" sz="2400" b="1" dirty="0" smtClean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باشد.</a:t>
            </a:r>
            <a:endParaRPr lang="fa-IR" sz="2400" b="1" dirty="0">
              <a:solidFill>
                <a:srgbClr val="003366"/>
              </a:solidFill>
              <a:latin typeface="Arial" pitchFamily="34" charset="0"/>
              <a:cs typeface="Arial" pitchFamily="34" charset="0"/>
            </a:endParaRPr>
          </a:p>
          <a:p>
            <a:pPr algn="r" rtl="1">
              <a:lnSpc>
                <a:spcPct val="160000"/>
              </a:lnSpc>
            </a:pPr>
            <a:r>
              <a:rPr lang="fa-IR" sz="2400" b="1" dirty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معایب:  خطا درهر یک از مراحل باعث تغییر وتوصیه </a:t>
            </a:r>
            <a:r>
              <a:rPr lang="fa-IR" sz="24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اشتباو هدر رفت وقت ه و </a:t>
            </a:r>
            <a:r>
              <a:rPr lang="fa-IR" sz="2400" b="1" dirty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هزینه خواهد شد.</a:t>
            </a:r>
          </a:p>
          <a:p>
            <a:pPr algn="r" rtl="1">
              <a:lnSpc>
                <a:spcPct val="160000"/>
              </a:lnSpc>
            </a:pPr>
            <a:r>
              <a:rPr lang="fa-IR" sz="2400" b="1" dirty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 درعین حال تجزیه برگ برای </a:t>
            </a:r>
            <a:r>
              <a:rPr lang="fa-IR" sz="2400" b="1" dirty="0" smtClean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درختان </a:t>
            </a:r>
            <a:r>
              <a:rPr lang="fa-IR" sz="2400" b="1" dirty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موجود مفید است ولی </a:t>
            </a:r>
            <a:r>
              <a:rPr lang="fa-IR" sz="2400" b="1" dirty="0" smtClean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برای کاشت درختان جدید </a:t>
            </a:r>
            <a:r>
              <a:rPr lang="fa-IR" sz="2400" b="1" dirty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ابتدا بایستی </a:t>
            </a:r>
            <a:r>
              <a:rPr lang="fa-IR" sz="2400" b="1" dirty="0" smtClean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خاک </a:t>
            </a:r>
            <a:r>
              <a:rPr lang="fa-IR" sz="2400" b="1" dirty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راتجزیه نمود.</a:t>
            </a:r>
            <a:endParaRPr lang="en-US" sz="2400" b="1" dirty="0">
              <a:solidFill>
                <a:srgbClr val="003366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8600" y="457200"/>
            <a:ext cx="8458200" cy="1131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buClr>
                <a:schemeClr val="accent1"/>
              </a:buClr>
              <a:buFont typeface="Arial" pitchFamily="34" charset="0"/>
              <a:buChar char="•"/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 مقدار عناصر با سن برگ  ، هم در طول فصل و هم در طول شاخه تغییر می کند . لذا باید سن فیزیولوژیکی برگها در نظر گرفته شود.</a:t>
            </a:r>
            <a:endParaRPr lang="fa-IR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" y="1676400"/>
            <a:ext cx="8382000" cy="1685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buClr>
                <a:schemeClr val="accent1"/>
              </a:buClr>
              <a:buFont typeface="Arial" pitchFamily="34" charset="0"/>
              <a:buChar char="•"/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 اگر برگها زودتر نمونه برداری شوند مقدار پتاسیم وازت آنها بالا و کلسیم پایین را نشان خواهند داد و بر عکس اگر برگها دیرتر نمونه برداری شوند مقدار پتاسیم و ازت کمتر و کلسیم بیشتری را نشان خواهد داد.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3352800"/>
            <a:ext cx="86868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buClr>
                <a:schemeClr val="accent1"/>
              </a:buClr>
              <a:buFont typeface="Arial" pitchFamily="34" charset="0"/>
              <a:buChar char="•"/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 مناسبترین برگها، برگهایی هستند که از وسط شاخه رشد رویشی فصل جاری تهیه  شده اند . برگهایی که همیشه در سایه قرار دارند  نباید نمونه برداری شود.</a:t>
            </a:r>
          </a:p>
          <a:p>
            <a:pPr algn="r" rtl="1">
              <a:lnSpc>
                <a:spcPct val="150000"/>
              </a:lnSpc>
              <a:buClr>
                <a:schemeClr val="accent1"/>
              </a:buClr>
              <a:buFont typeface="Arial" pitchFamily="34" charset="0"/>
              <a:buChar char="•"/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 نمونه ها بایستی دارای 50 برگ کاملاً رشد کرده و تکامل یافته و جمع آوری شده از چندین درخت باشد . این درختها بصورت تصادفی یا از یک الگوی از پیش تعیین شده انتخاب می شوند. از یک شاخه انتهایی بیش از دو برگ نمونه برداری نشود. </a:t>
            </a:r>
            <a:endParaRPr lang="fa-IR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1981200"/>
            <a:ext cx="8229600" cy="4456112"/>
          </a:xfrm>
        </p:spPr>
        <p:txBody>
          <a:bodyPr>
            <a:normAutofit/>
          </a:bodyPr>
          <a:lstStyle/>
          <a:p>
            <a:pPr algn="r" rtl="1"/>
            <a:r>
              <a:rPr lang="fa-IR" sz="2400" b="1" dirty="0">
                <a:latin typeface="Arial" pitchFamily="34" charset="0"/>
                <a:cs typeface="Arial" pitchFamily="34" charset="0"/>
              </a:rPr>
              <a:t>روشی سريع اما دارای معايبی است:</a:t>
            </a:r>
          </a:p>
          <a:p>
            <a:pPr algn="r" rtl="1"/>
            <a:endParaRPr lang="fa-IR" sz="2400" b="1" dirty="0">
              <a:latin typeface="Arial" pitchFamily="34" charset="0"/>
              <a:cs typeface="Arial" pitchFamily="34" charset="0"/>
            </a:endParaRPr>
          </a:p>
          <a:p>
            <a:pPr algn="r" rtl="1"/>
            <a:r>
              <a:rPr lang="fa-IR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در </a:t>
            </a:r>
            <a:r>
              <a:rPr lang="fa-IR" sz="2400" b="1" dirty="0">
                <a:latin typeface="Arial" pitchFamily="34" charset="0"/>
                <a:cs typeface="Arial" pitchFamily="34" charset="0"/>
              </a:rPr>
              <a:t>زمان بروز علائم درخت از مدتها قبل از کمبود رنج </a:t>
            </a: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a-IR" sz="2400" b="1" dirty="0">
                <a:latin typeface="Arial" pitchFamily="34" charset="0"/>
                <a:cs typeface="Arial" pitchFamily="34" charset="0"/>
              </a:rPr>
              <a:t>برده است.</a:t>
            </a:r>
          </a:p>
          <a:p>
            <a:pPr algn="r" rtl="1"/>
            <a:endParaRPr lang="fa-IR" sz="2400" b="1" dirty="0">
              <a:latin typeface="Arial" pitchFamily="34" charset="0"/>
              <a:cs typeface="Arial" pitchFamily="34" charset="0"/>
            </a:endParaRPr>
          </a:p>
          <a:p>
            <a:pPr algn="r" rtl="1"/>
            <a:r>
              <a:rPr lang="fa-IR" sz="2400" b="1" dirty="0" smtClean="0">
                <a:latin typeface="Arial" pitchFamily="34" charset="0"/>
                <a:cs typeface="Arial" pitchFamily="34" charset="0"/>
              </a:rPr>
              <a:t>سالها </a:t>
            </a:r>
            <a:r>
              <a:rPr lang="fa-IR" sz="2400" b="1" dirty="0">
                <a:latin typeface="Arial" pitchFamily="34" charset="0"/>
                <a:cs typeface="Arial" pitchFamily="34" charset="0"/>
              </a:rPr>
              <a:t>تجربه نياز دارد.</a:t>
            </a:r>
          </a:p>
          <a:p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4691" name="AutoShape 3"/>
          <p:cNvSpPr>
            <a:spLocks noChangeArrowheads="1"/>
          </p:cNvSpPr>
          <p:nvPr/>
        </p:nvSpPr>
        <p:spPr bwMode="auto">
          <a:xfrm>
            <a:off x="2438400" y="533400"/>
            <a:ext cx="4608512" cy="936625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0"/>
            <a:r>
              <a:rPr lang="fa-I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مشاهده </a:t>
            </a:r>
            <a:r>
              <a:rPr lang="fa-I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ای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sus\Desktop\New folder\a5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81000"/>
            <a:ext cx="8534400" cy="6477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F:\Contents\citrus\Noninfectius (Abiotic) Diseases\Mineral Deficiencies and Toxicities\1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457201"/>
            <a:ext cx="2740025" cy="2895599"/>
          </a:xfrm>
          <a:prstGeom prst="rect">
            <a:avLst/>
          </a:prstGeom>
          <a:noFill/>
        </p:spPr>
      </p:pic>
      <p:pic>
        <p:nvPicPr>
          <p:cNvPr id="2055" name="Picture 7" descr="F:\Contents\citrus\Noninfectius (Abiotic) Diseases\Mineral Deficiencies and Toxicities\1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457200"/>
            <a:ext cx="2816225" cy="2971800"/>
          </a:xfrm>
          <a:prstGeom prst="rect">
            <a:avLst/>
          </a:prstGeom>
          <a:noFill/>
        </p:spPr>
      </p:pic>
      <p:pic>
        <p:nvPicPr>
          <p:cNvPr id="2056" name="Picture 8" descr="F:\Contents\citrus\Noninfectius (Abiotic) Diseases\Mineral Deficiencies and Toxicities\11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0400" y="3505200"/>
            <a:ext cx="2843213" cy="2895600"/>
          </a:xfrm>
          <a:prstGeom prst="rect">
            <a:avLst/>
          </a:prstGeom>
          <a:noFill/>
        </p:spPr>
      </p:pic>
      <p:pic>
        <p:nvPicPr>
          <p:cNvPr id="2057" name="Picture 9" descr="F:\Contents\citrus\Noninfectius (Abiotic) Diseases\Mineral Deficiencies and Toxicities\12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9800" y="3352800"/>
            <a:ext cx="2859087" cy="2998787"/>
          </a:xfrm>
          <a:prstGeom prst="rect">
            <a:avLst/>
          </a:prstGeom>
          <a:noFill/>
        </p:spPr>
      </p:pic>
      <p:pic>
        <p:nvPicPr>
          <p:cNvPr id="2058" name="Picture 10" descr="F:\Contents\citrus\Noninfectius (Abiotic) Diseases\Mineral Deficiencies and Toxicities\12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1000" y="3505200"/>
            <a:ext cx="2743200" cy="2971800"/>
          </a:xfrm>
          <a:prstGeom prst="rect">
            <a:avLst/>
          </a:prstGeom>
          <a:noFill/>
        </p:spPr>
      </p:pic>
      <p:pic>
        <p:nvPicPr>
          <p:cNvPr id="4098" name="Picture 2" descr="F:\Contents\citrus\Diseases of Unknown or Uncertain Cause\Blight\16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76600" y="457200"/>
            <a:ext cx="2786063" cy="28956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304800"/>
            <a:ext cx="8382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fa-IR" sz="24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کمبود آهن: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یکی از شایع ترین کمبودهای عناصر غذایی که باعث زردی بین رگبرگ ها ( رگبرگ ها سبز می ماند)، کاهش رشد و سرانجام توقف رشد گیاه می شود. 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 کمبود این عنصر به صورت زردی برگهای جوانتر بروز می کند و در ادامه برگهای پیرتر زرد می شوند.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کمبود آهن در خاک های قلیایی و آهکی بیشتر است زیرا آهن در این خاک ها رسوب می کند.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کلات  سکسترون 138 آهن در خاکهای قلیایی و آهکی خوب جواب داده است که به میزان 50-200 گرم برای درختان 5 تا 10 ساله توصیه شده است.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sus\Desktop\New folder (2)\183CANON\IMG_40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457200"/>
            <a:ext cx="3886200" cy="2914650"/>
          </a:xfrm>
          <a:prstGeom prst="rect">
            <a:avLst/>
          </a:prstGeom>
          <a:noFill/>
        </p:spPr>
      </p:pic>
      <p:pic>
        <p:nvPicPr>
          <p:cNvPr id="2051" name="Picture 3" descr="C:\Users\Asus\Desktop\New folder (2)\183CANON\IMG_408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381000"/>
            <a:ext cx="4038600" cy="2971800"/>
          </a:xfrm>
          <a:prstGeom prst="rect">
            <a:avLst/>
          </a:prstGeom>
          <a:noFill/>
        </p:spPr>
      </p:pic>
      <p:pic>
        <p:nvPicPr>
          <p:cNvPr id="2054" name="Picture 6" descr="C:\Users\Asus\Desktop\New folder\a36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3657600"/>
            <a:ext cx="4191000" cy="2971800"/>
          </a:xfrm>
          <a:prstGeom prst="rect">
            <a:avLst/>
          </a:prstGeom>
          <a:noFill/>
        </p:spPr>
      </p:pic>
      <p:pic>
        <p:nvPicPr>
          <p:cNvPr id="9" name="Picture 2" descr="C:\Users\Asus\Desktop\New folder\a162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8200" y="3657600"/>
            <a:ext cx="4191000" cy="2667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381000"/>
            <a:ext cx="849053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کمبود نیتروژن: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علائم به صورت رنگ پریدگی، زردی پهنک برگ و کاهش رشد رویشی ظاهر می شود.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این علائم ابتدا در برگهای مسن تر و سپس در برگهای جوانتر دیده می شود.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برای رفع کمبود از کودهای ازته مثل سولفات آمونیوم، نیترات آمونیوم، اوره و فسفات آمونیوم استفاده می شود.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sus\Desktop\New folder (2)\183CANON\IMG_40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143000"/>
            <a:ext cx="4191000" cy="4267200"/>
          </a:xfrm>
          <a:prstGeom prst="rect">
            <a:avLst/>
          </a:prstGeom>
          <a:noFill/>
        </p:spPr>
      </p:pic>
      <p:pic>
        <p:nvPicPr>
          <p:cNvPr id="3076" name="Picture 4" descr="C:\Users\Asus\Desktop\New folder\a162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143000"/>
            <a:ext cx="4191000" cy="42672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28600"/>
            <a:ext cx="871913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کمبود فسفر: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کاهش رشد ریشه و اندامهای هوایی گیاه، ریزش زود هنگام برگ و کاهش گلدهی از علائم این کمبود است. رنگ برگها در اثر کمبود فسفر تیره و کدر میشود و به تدریج به آبی برنزی تا بنفش می گراید.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کودهای رایج شامل سوپرفسفات، سوپرفسفات تریپل، دی آمونیوم فسفات برای رفع کمبود توصیه می شود.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3657600"/>
            <a:ext cx="8915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fa-IR" sz="24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کمبود پتاسیم: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تغییر رنگ برگها از سبز به سبز تیره مایل به خاکستری و سوختگی و نکروز نوک و لبه برگها و حتی لوله ای شدن برگها در طول رگبرگ از علائم اصلی این کمبود است.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در برگهای مسن تر سریعتر بروز می کند.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کودهای سولفات پتاسیم،نیترات پتاسیم و کلرور پتاسیم در دو تا سه نوبت توصیه میشود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sus\Desktop\New folder (2)\183CANON\IMG_406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457200"/>
            <a:ext cx="3810000" cy="2971800"/>
          </a:xfrm>
          <a:prstGeom prst="rect">
            <a:avLst/>
          </a:prstGeom>
          <a:noFill/>
        </p:spPr>
      </p:pic>
      <p:pic>
        <p:nvPicPr>
          <p:cNvPr id="4100" name="Picture 4" descr="C:\Users\Asus\Desktop\New folder\a162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457200"/>
            <a:ext cx="4191000" cy="2971800"/>
          </a:xfrm>
          <a:prstGeom prst="rect">
            <a:avLst/>
          </a:prstGeom>
          <a:noFill/>
        </p:spPr>
      </p:pic>
      <p:pic>
        <p:nvPicPr>
          <p:cNvPr id="4101" name="Picture 5" descr="C:\Users\Asus\Desktop\New folder\a162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5000" y="3505200"/>
            <a:ext cx="4953000" cy="29718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sus\Desktop\New folder\a3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457200"/>
            <a:ext cx="3962400" cy="2971800"/>
          </a:xfrm>
          <a:prstGeom prst="rect">
            <a:avLst/>
          </a:prstGeom>
          <a:noFill/>
        </p:spPr>
      </p:pic>
      <p:pic>
        <p:nvPicPr>
          <p:cNvPr id="5" name="Picture 3" descr="C:\Users\Asus\Desktop\New folder (2)\183CANON\IMG_406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533400"/>
            <a:ext cx="3759200" cy="2819400"/>
          </a:xfrm>
          <a:prstGeom prst="rect">
            <a:avLst/>
          </a:prstGeom>
          <a:noFill/>
        </p:spPr>
      </p:pic>
      <p:pic>
        <p:nvPicPr>
          <p:cNvPr id="7170" name="Picture 2" descr="C:\Users\Asus\Desktop\New folder\a162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67000" y="3505200"/>
            <a:ext cx="3810000" cy="29718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0999" y="381000"/>
            <a:ext cx="830580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بیش بود عناصر: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بیش بود یک عنصر در خاک به دو صورت به گیاه صدمه می زند: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1- خسارت مستقیم عنصر به سلول های گیاهی 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2- خسارت غیرمستقیم : مثال: فزونی سدیم در خاک باعث عدم جذب کلسیم و کمبود کلسیم در گیاه می شود. و یا مسمومیت ناشی از مس، منگنز یا روی موجب کمبود آهن در گیاه می شود. 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sus\Desktop\New folder\a44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457200"/>
            <a:ext cx="4038600" cy="3048000"/>
          </a:xfrm>
          <a:prstGeom prst="rect">
            <a:avLst/>
          </a:prstGeom>
          <a:noFill/>
        </p:spPr>
      </p:pic>
      <p:pic>
        <p:nvPicPr>
          <p:cNvPr id="5123" name="Picture 3" descr="C:\Users\Asus\Desktop\New folder\a164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457200"/>
            <a:ext cx="4114800" cy="3048000"/>
          </a:xfrm>
          <a:prstGeom prst="rect">
            <a:avLst/>
          </a:prstGeom>
          <a:noFill/>
        </p:spPr>
      </p:pic>
      <p:pic>
        <p:nvPicPr>
          <p:cNvPr id="4" name="Picture 3" descr="F:\Contents\citrus\Noninfectius (Abiotic) Diseases\Mineral Deficiencies and Toxicities\1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4600" y="3505200"/>
            <a:ext cx="4267200" cy="28956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381000"/>
            <a:ext cx="84582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ج) گرمازدگی: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گیاهان به طور نرمال در حرارتهایی از 40 – 1 درجه سانتی گراد رشد می کنند. بهترین رشد بیشتر گیاهان در حرارتهای 30 – 15 درجه است.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حرارتهای زیاد معمولا باعث ایجادآفتاب سوختگی یا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Sunscald</a:t>
            </a: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 در سطح رو به آفتاب می شود.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باید توجه داشت که آفتاب سوختگی فقط در تابستان شایع نیست.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راه حل: باید تنه درختان پوشانده شود. برای پوشاندن تنه درخت باید تنه درخت تا پایین ترین شاخه ها با استفاده از رنگ سفید و یا کاغذهای مخصوص یا گونی و یا پارچه های نرم که به تنه درخت آسیب وارد نکند پوشانده شود. 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vahid\New folder (2)\IMG_40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533400"/>
            <a:ext cx="3826042" cy="2895600"/>
          </a:xfrm>
          <a:prstGeom prst="rect">
            <a:avLst/>
          </a:prstGeom>
          <a:noFill/>
        </p:spPr>
      </p:pic>
      <p:pic>
        <p:nvPicPr>
          <p:cNvPr id="1027" name="Picture 3" descr="C:\Users\Asus\Desktop\New folder\a1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457200"/>
            <a:ext cx="4267200" cy="2971800"/>
          </a:xfrm>
          <a:prstGeom prst="rect">
            <a:avLst/>
          </a:prstGeom>
          <a:noFill/>
        </p:spPr>
      </p:pic>
      <p:pic>
        <p:nvPicPr>
          <p:cNvPr id="1028" name="Picture 4" descr="C:\Users\Asus\Desktop\New folder\12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3581400"/>
            <a:ext cx="3810000" cy="2895600"/>
          </a:xfrm>
          <a:prstGeom prst="rect">
            <a:avLst/>
          </a:prstGeom>
          <a:noFill/>
        </p:spPr>
      </p:pic>
      <p:pic>
        <p:nvPicPr>
          <p:cNvPr id="8" name="Picture 2" descr="F:\Contents\Oranamental\Noninfectious Diseases\Light\9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95800" y="3657600"/>
            <a:ext cx="4191000" cy="28194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534400" y="381000"/>
            <a:ext cx="184731" cy="5778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lnSpc>
                <a:spcPct val="150000"/>
              </a:lnSpc>
            </a:pP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381000"/>
            <a:ext cx="847495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د) سرمازدگی: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سرمازدگی یکی از اختلالات فیزیولوژیک گیاه در اثر کاهش شدید درجه حرارت هوا می باشد.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کاشت گیاهان مقاوم به سرما، پرورش درختان بلند و استفاده از پوشش نایلون در هوای سرد برای گیاهان ارزشمند از روش های پیشنهادی در کنترل سرمازدگی می باشد.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در سطح شهر شیراز سرمازدگی روی درختان مشاهده می شود. این عارضه روی مرکبات سطح شهر به وفور دیده می شود.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برای جلوگیری از سرمازدگی در مرکبات، پوشاندن درخت، کاشت بادشکن و کاشت ارقام مقاوم تر به سرما مثل نارنج توصیه می شود.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sus\Desktop\New folder (2)\183CANON\IMG_40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533400"/>
            <a:ext cx="4114800" cy="2895600"/>
          </a:xfrm>
          <a:prstGeom prst="rect">
            <a:avLst/>
          </a:prstGeom>
          <a:noFill/>
        </p:spPr>
      </p:pic>
      <p:pic>
        <p:nvPicPr>
          <p:cNvPr id="5" name="Picture 4" descr="F:\Contents\citrus\Noninfectius (Abiotic) Diseases\Disorders Caused by Environmental Factors\Freeze lnjury\1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1219200"/>
            <a:ext cx="4267200" cy="4191000"/>
          </a:xfrm>
          <a:prstGeom prst="rect">
            <a:avLst/>
          </a:prstGeom>
          <a:noFill/>
        </p:spPr>
      </p:pic>
      <p:pic>
        <p:nvPicPr>
          <p:cNvPr id="3075" name="Picture 3" descr="C:\Users\Asus\Desktop\New folder (2)\183CANON\IMG_405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3505200"/>
            <a:ext cx="4114800" cy="3048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533400"/>
            <a:ext cx="856489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ذکر چند مورد در مورد عوارض گرمازدگی و سرمازدگی: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1) </a:t>
            </a: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در جاهایی که درختان زیر نور چراغهای خیابان هستند گیاه فعال تر است، دیرتر به خواب می رود و سرمازدگی بیشتر است.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2) </a:t>
            </a: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در جاهای سردسیر و معتدل قسمتهای پایین طوقه تا نیم متری، پوشش رنگ سفید می زنند تا گرمازدگی و سرمازدگی را کاهش دهد. چون پوشش سفید نور خورشید را منعکس می کند و کمتر نفوذ می کند و سرما را کنترل می کند. 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3) </a:t>
            </a: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تنش های آبی می تواند از سرمازدگی جلوگیری کند. بنابراین با سرد شدن هوا باید آب درختان قطع شود تا زودتر به خواب روند و از سرمازدگی جلوگیری شود.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4) </a:t>
            </a: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هرس درخت را بیدار می کند و باعث سرمازدگی می شود. بنابراین از هرس کردن درختان در زمستان باید خودداری کرد.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990600"/>
            <a:ext cx="853439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endParaRPr lang="fa-IR" sz="24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6) </a:t>
            </a: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کودهایی که بتوانند شیره گیاه را غلیظ کنند جلوی سرمازدگی را می گیرند.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7) </a:t>
            </a: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گیاهان گرمازده یا سرما زده به دلیل ضعیف شدن و نیز زخم شدن و ترک برداشتن به بیماری ها حساس می شوند. مثل: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Nattrasia</a:t>
            </a: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 ( از محل های آفتاب سوخته)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457200"/>
            <a:ext cx="8077200" cy="1130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5) </a:t>
            </a: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لیموترش به سرما حساس و نارنج مقاوم است، بهتر است برای جلوگیری از سرمازدگی نارنج کاشته شود</a:t>
            </a:r>
            <a:endParaRPr lang="en-US" sz="2400"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228600"/>
            <a:ext cx="8594093" cy="577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457200"/>
            <a:ext cx="8458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  ه) شوری خاک: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تجمع بیش از حد املاح موجود در خاک منجر به شوری خاک می گردد که این امر باعث بر هم خوردن تعادل بین عناصر و اختلالات فیزیولوژیک در گیاهان را به همراه دارد.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1000" y="2667000"/>
            <a:ext cx="8382000" cy="3347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شوری خاک در اثر عواملی مانند زیادی املاح موجود در آب، آبیاری و استفاده بی رویه از کودهای شیمیایی تشدید می گردد.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علائم آن ابتدا در جوانه ها و برگهای در حال باز شدن روی سرشاخه ها به صورت سرخشکیدگی نمایان شده و بتدریج خشکیدگی در شاخه ها ی قطورتر نیز گسترش می یابد و در نهایت منجر به مرگ گیاه می شود.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بعضی درختان مثل چنار به این شوری ها حساس تر هستند.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228600"/>
            <a:ext cx="853440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برای تعدیل شوری خاک چند راه حل پیشنهاد شده است:</a:t>
            </a:r>
          </a:p>
          <a:p>
            <a:pPr marL="457200" indent="-457200" algn="r" rtl="1">
              <a:lnSpc>
                <a:spcPct val="150000"/>
              </a:lnSpc>
              <a:buAutoNum type="arabicParenR"/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استفاده از آبهای با املاح کمتر جهت آبیاری</a:t>
            </a:r>
          </a:p>
          <a:p>
            <a:pPr marL="457200" indent="-457200" algn="r" rtl="1">
              <a:lnSpc>
                <a:spcPct val="150000"/>
              </a:lnSpc>
              <a:buAutoNum type="arabicParenR"/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آب شویی مکرر خاک</a:t>
            </a:r>
          </a:p>
          <a:p>
            <a:pPr marL="457200" indent="-457200" algn="r" rtl="1">
              <a:lnSpc>
                <a:spcPct val="150000"/>
              </a:lnSpc>
              <a:buAutoNum type="arabicParenR"/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استفاده از سولفات کلسیم (گچ) و کلرور کلسیم در خاک جهت جایگزینی یون کلسیم با سدیم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3400" y="2971800"/>
            <a:ext cx="8153400" cy="1131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4) آزمایش خاک قبل از کاشت و بررسی سازگاری یا عدم سازگاری گیاه کشت شده با آن خاک از نظر شوری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sus\Desktop\New folder\16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990600"/>
            <a:ext cx="6096000" cy="4953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81001" y="533400"/>
            <a:ext cx="8305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  و) آلاینده های هوا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آلوده کننده های مهم سطح شهرها عبارتند از فلورایدها، ازون ،پروکسی استیل نیترات، دی اکسید گوگرد، اتیلن و...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این عوامل عوارض نامطلوبی مثل کلروز، بدشکلی و نکروزبرگها در گیاهان می شود.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مقاومت گیاهان مختلف به آلاینده های مختلف، متفاوت است.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sus\Desktop\New folder (2)\183CANON\IMG_40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33400"/>
            <a:ext cx="4114800" cy="2971800"/>
          </a:xfrm>
          <a:prstGeom prst="rect">
            <a:avLst/>
          </a:prstGeom>
          <a:noFill/>
        </p:spPr>
      </p:pic>
      <p:pic>
        <p:nvPicPr>
          <p:cNvPr id="4099" name="Picture 3" descr="C:\Users\Asus\Desktop\New folder (2)\183CANON\IMG_405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33400"/>
            <a:ext cx="3962400" cy="2895600"/>
          </a:xfrm>
          <a:prstGeom prst="rect">
            <a:avLst/>
          </a:prstGeom>
          <a:noFill/>
        </p:spPr>
      </p:pic>
      <p:pic>
        <p:nvPicPr>
          <p:cNvPr id="4100" name="Picture 4" descr="C:\Users\Asus\Desktop\New folder\16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3581400"/>
            <a:ext cx="4114800" cy="2819400"/>
          </a:xfrm>
          <a:prstGeom prst="rect">
            <a:avLst/>
          </a:prstGeom>
          <a:noFill/>
        </p:spPr>
      </p:pic>
      <p:pic>
        <p:nvPicPr>
          <p:cNvPr id="4101" name="Picture 5" descr="C:\Users\Asus\Desktop\New folder\16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3581400"/>
            <a:ext cx="4267200" cy="271938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Asus\Desktop\New folder\a51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143000"/>
            <a:ext cx="4191000" cy="4648200"/>
          </a:xfrm>
          <a:prstGeom prst="rect">
            <a:avLst/>
          </a:prstGeom>
          <a:noFill/>
        </p:spPr>
      </p:pic>
      <p:pic>
        <p:nvPicPr>
          <p:cNvPr id="7171" name="Picture 3" descr="C:\Users\Asus\Desktop\New folder\a51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1219200"/>
            <a:ext cx="4114800" cy="43434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381000"/>
            <a:ext cx="8541409" cy="577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و) استفاده از علف کش ها و کاربرد سموم بیشتر از دوز توصیه شده</a:t>
            </a:r>
          </a:p>
        </p:txBody>
      </p:sp>
      <p:pic>
        <p:nvPicPr>
          <p:cNvPr id="5122" name="Picture 2" descr="C:\Users\Asus\Desktop\New folder\15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143000"/>
            <a:ext cx="4038600" cy="2667000"/>
          </a:xfrm>
          <a:prstGeom prst="rect">
            <a:avLst/>
          </a:prstGeom>
          <a:noFill/>
        </p:spPr>
      </p:pic>
      <p:pic>
        <p:nvPicPr>
          <p:cNvPr id="5123" name="Picture 3" descr="C:\Users\Asus\Desktop\New folder\16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1143000"/>
            <a:ext cx="4114800" cy="4953000"/>
          </a:xfrm>
          <a:prstGeom prst="rect">
            <a:avLst/>
          </a:prstGeom>
          <a:noFill/>
        </p:spPr>
      </p:pic>
      <p:pic>
        <p:nvPicPr>
          <p:cNvPr id="5124" name="Picture 4" descr="C:\Users\Asus\Desktop\New folder\16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3733800"/>
            <a:ext cx="3962400" cy="27432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381000"/>
            <a:ext cx="85667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5) رابطه تنش های محیطی با بیمارگرها: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Arial" pitchFamily="34" charset="0"/>
                <a:cs typeface="Arial" pitchFamily="34" charset="0"/>
              </a:rPr>
              <a:t>هنگامی که گیاهان از یک عامل محیطی از قبیل کمبود رطوبت، کمبود مواد غذایی، آلودگی هوا یا یخبندان آسیب می بیند. اینها عموما و به طور همزمان ضعیف شده و آمادگی ابتلا به یک عامل بیمارگربا قدرت بیماریزایی ضعیف را پیدا می کنند.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91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endParaRPr lang="en-US" sz="4000"/>
          </a:p>
        </p:txBody>
      </p:sp>
      <p:sp>
        <p:nvSpPr>
          <p:cNvPr id="55091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2182813" y="3905250"/>
            <a:ext cx="5688012" cy="159385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endParaRPr lang="en-US"/>
          </a:p>
        </p:txBody>
      </p:sp>
      <p:pic>
        <p:nvPicPr>
          <p:cNvPr id="550916" name="Picture 4" descr="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0917" name="Text Box 5"/>
          <p:cNvSpPr txBox="1">
            <a:spLocks noChangeArrowheads="1"/>
          </p:cNvSpPr>
          <p:nvPr/>
        </p:nvSpPr>
        <p:spPr bwMode="auto">
          <a:xfrm>
            <a:off x="2514600" y="2514600"/>
            <a:ext cx="295275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fa-IR" sz="3600" b="1" dirty="0" smtClean="0">
                <a:solidFill>
                  <a:srgbClr val="004620"/>
                </a:solidFill>
                <a:cs typeface="B Nazanin" pitchFamily="2" charset="-78"/>
              </a:rPr>
              <a:t>با سپاس فراوان</a:t>
            </a:r>
          </a:p>
          <a:p>
            <a:pPr algn="r" rtl="1">
              <a:spcBef>
                <a:spcPct val="50000"/>
              </a:spcBef>
            </a:pPr>
            <a:r>
              <a:rPr lang="fa-IR" sz="3600" b="1" dirty="0" smtClean="0">
                <a:solidFill>
                  <a:srgbClr val="004620"/>
                </a:solidFill>
                <a:cs typeface="B Nazanin" pitchFamily="2" charset="-78"/>
              </a:rPr>
              <a:t>وحید ادراکی</a:t>
            </a:r>
            <a:endParaRPr lang="en-US" sz="3600" b="1" dirty="0">
              <a:solidFill>
                <a:srgbClr val="004620"/>
              </a:solidFill>
              <a:cs typeface="B Nazanin" pitchFamily="2" charset="-78"/>
            </a:endParaRPr>
          </a:p>
        </p:txBody>
      </p:sp>
      <p:sp>
        <p:nvSpPr>
          <p:cNvPr id="550918" name="Text Box 6"/>
          <p:cNvSpPr txBox="1">
            <a:spLocks noChangeArrowheads="1"/>
          </p:cNvSpPr>
          <p:nvPr/>
        </p:nvSpPr>
        <p:spPr bwMode="auto">
          <a:xfrm>
            <a:off x="3357563" y="3286125"/>
            <a:ext cx="460851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fa-IR" sz="3200" dirty="0">
                <a:cs typeface="Nazanin" pitchFamily="2" charset="-78"/>
              </a:rPr>
              <a:t>                 </a:t>
            </a:r>
            <a:endParaRPr lang="en-US" sz="3200" dirty="0">
              <a:solidFill>
                <a:schemeClr val="bg2"/>
              </a:solidFill>
              <a:cs typeface="Nazanin" pitchFamily="2" charset="-78"/>
            </a:endParaRPr>
          </a:p>
        </p:txBody>
      </p:sp>
      <p:sp>
        <p:nvSpPr>
          <p:cNvPr id="550919" name="Text Box 7"/>
          <p:cNvSpPr txBox="1">
            <a:spLocks noChangeArrowheads="1"/>
          </p:cNvSpPr>
          <p:nvPr/>
        </p:nvSpPr>
        <p:spPr bwMode="auto">
          <a:xfrm>
            <a:off x="4648200" y="6172200"/>
            <a:ext cx="38877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 smtClean="0">
                <a:solidFill>
                  <a:srgbClr val="000099"/>
                </a:solidFill>
                <a:cs typeface="Arial" charset="0"/>
              </a:rPr>
              <a:t>Vahid.edraki@gmail.com</a:t>
            </a:r>
            <a:endParaRPr lang="en-US" sz="1800" dirty="0">
              <a:solidFill>
                <a:srgbClr val="000099"/>
              </a:solidFill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03766" y="3962400"/>
            <a:ext cx="590899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a-IR" sz="2800" b="1" dirty="0" smtClean="0">
                <a:solidFill>
                  <a:srgbClr val="004620"/>
                </a:solidFill>
                <a:cs typeface="B Nazanin" pitchFamily="2" charset="-78"/>
              </a:rPr>
              <a:t>      کارشناس ارشد بیماری شناسی گیاهی</a:t>
            </a:r>
          </a:p>
          <a:p>
            <a:pPr algn="r" rtl="1"/>
            <a:r>
              <a:rPr lang="fa-IR" sz="2800" b="1" dirty="0" smtClean="0">
                <a:solidFill>
                  <a:srgbClr val="004620"/>
                </a:solidFill>
                <a:cs typeface="B Nazanin" pitchFamily="2" charset="-78"/>
              </a:rPr>
              <a:t>                              و</a:t>
            </a:r>
          </a:p>
          <a:p>
            <a:pPr algn="r" rtl="1"/>
            <a:r>
              <a:rPr lang="fa-IR" sz="2800" b="1" dirty="0" smtClean="0">
                <a:solidFill>
                  <a:srgbClr val="004620"/>
                </a:solidFill>
                <a:cs typeface="B Nazanin" pitchFamily="2" charset="-78"/>
              </a:rPr>
              <a:t>مسئول فنی کلینیک گیاه پزشکی مرکزی فارس</a:t>
            </a:r>
            <a:endParaRPr lang="en-US" sz="2800" b="1" dirty="0">
              <a:solidFill>
                <a:srgbClr val="004620"/>
              </a:solidFill>
              <a:cs typeface="B Nazanin" pitchFamily="2" charset="-78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820</TotalTime>
  <Words>1963</Words>
  <Application>Microsoft Office PowerPoint</Application>
  <PresentationFormat>On-screen Show (4:3)</PresentationFormat>
  <Paragraphs>137</Paragraphs>
  <Slides>38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Aspect</vt:lpstr>
      <vt:lpstr>Slide 1</vt:lpstr>
      <vt:lpstr>Slide 2</vt:lpstr>
      <vt:lpstr>Slide 3</vt:lpstr>
      <vt:lpstr>Slide 4</vt:lpstr>
      <vt:lpstr>Slide 5</vt:lpstr>
      <vt:lpstr>Slide 6</vt:lpstr>
      <vt:lpstr>Slide 7</vt:lpstr>
      <vt:lpstr>روشهای تشخیص </vt:lpstr>
      <vt:lpstr>محدودیتها و کاربردهای تجزیه خاک  </vt:lpstr>
      <vt:lpstr>                        تجزیه برگ  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Asus</dc:creator>
  <cp:lastModifiedBy>cabir soft</cp:lastModifiedBy>
  <cp:revision>138</cp:revision>
  <dcterms:created xsi:type="dcterms:W3CDTF">2010-09-19T08:52:11Z</dcterms:created>
  <dcterms:modified xsi:type="dcterms:W3CDTF">2010-10-03T03:35:58Z</dcterms:modified>
</cp:coreProperties>
</file>